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bin" ContentType="application/vnd.openxmlformats-officedocument.oleObject"/>
  <Override PartName="/ppt/tags/tag7.xml" ContentType="application/vnd.openxmlformats-officedocument.presentationml.tags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42" r:id="rId2"/>
    <p:sldId id="2944" r:id="rId3"/>
    <p:sldId id="2910" r:id="rId4"/>
    <p:sldId id="2948" r:id="rId5"/>
    <p:sldId id="2935" r:id="rId6"/>
    <p:sldId id="2949" r:id="rId7"/>
    <p:sldId id="2950" r:id="rId8"/>
    <p:sldId id="2952" r:id="rId9"/>
    <p:sldId id="2936" r:id="rId10"/>
    <p:sldId id="2953" r:id="rId11"/>
    <p:sldId id="2954" r:id="rId12"/>
    <p:sldId id="2955" r:id="rId13"/>
    <p:sldId id="2957" r:id="rId14"/>
    <p:sldId id="2915" r:id="rId15"/>
    <p:sldId id="2958" r:id="rId16"/>
    <p:sldId id="2959" r:id="rId17"/>
    <p:sldId id="2960" r:id="rId18"/>
    <p:sldId id="2917" r:id="rId19"/>
    <p:sldId id="2961" r:id="rId20"/>
    <p:sldId id="2962" r:id="rId21"/>
    <p:sldId id="2963" r:id="rId22"/>
    <p:sldId id="2921" r:id="rId23"/>
    <p:sldId id="2922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1232" userDrawn="1">
          <p15:clr>
            <a:srgbClr val="A4A3A4"/>
          </p15:clr>
        </p15:guide>
        <p15:guide id="3" orient="horz" pos="4122">
          <p15:clr>
            <a:srgbClr val="A4A3A4"/>
          </p15:clr>
        </p15:guide>
        <p15:guide id="4" pos="292">
          <p15:clr>
            <a:srgbClr val="A4A3A4"/>
          </p15:clr>
        </p15:guide>
        <p15:guide id="5" pos="7383">
          <p15:clr>
            <a:srgbClr val="A4A3A4"/>
          </p15:clr>
        </p15:guide>
        <p15:guide id="6" pos="420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ia Bokareva@IBM" initials="VB" lastIdx="5" clrIdx="0"/>
  <p:cmAuthor id="2" name="Marina.Pochinok" initials="M" lastIdx="1" clrIdx="1"/>
  <p:cmAuthor id="3" name="Darren Hughes" initials="DHU" lastIdx="15" clrIdx="2"/>
  <p:cmAuthor id="4" name="Nikolai Pochinok" initials="NP" lastIdx="1" clrIdx="3"/>
  <p:cmAuthor id="5" name="Артем Маделян" initials="АМ" lastIdx="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  <a:srgbClr val="FF9900"/>
    <a:srgbClr val="D883FF"/>
    <a:srgbClr val="9437FF"/>
    <a:srgbClr val="7030A0"/>
    <a:srgbClr val="000000"/>
    <a:srgbClr val="3E494F"/>
    <a:srgbClr val="E6CEB0"/>
    <a:srgbClr val="990099"/>
    <a:srgbClr val="D6009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505" autoAdjust="0"/>
    <p:restoredTop sz="95273" autoAdjust="0"/>
  </p:normalViewPr>
  <p:slideViewPr>
    <p:cSldViewPr snapToGrid="0">
      <p:cViewPr varScale="1">
        <p:scale>
          <a:sx n="111" d="100"/>
          <a:sy n="111" d="100"/>
        </p:scale>
        <p:origin x="-756" y="-78"/>
      </p:cViewPr>
      <p:guideLst>
        <p:guide orient="horz" pos="2160"/>
        <p:guide orient="horz" pos="4122"/>
        <p:guide pos="1232"/>
        <p:guide pos="292"/>
        <p:guide pos="7383"/>
        <p:guide pos="42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A94ED-56F1-4CE5-820A-5A19B5C884A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9A211-F8D6-46F1-BB01-49A4B18C6D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503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05CC16E8-6588-410E-B6A2-DC9825447EC8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6DC001FD-7E5C-4189-A490-B6A57896C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Образ слайда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278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  <a:sym typeface="Trebuchet MS" panose="020B0603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  <a:sym typeface="Trebuchet MS" panose="020B0603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  <a:sym typeface="Trebuchet MS" panose="020B0603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  <a:sym typeface="Trebuchet MS" panose="020B0603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  <a:sym typeface="Trebuchet MS" panose="020B0603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1039824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.tif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.tif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tif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7.v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9.vml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tif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oleObject30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tif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tif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tif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1606959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40080" name="Слайд think-cell" r:id="rId4" imgW="360" imgH="360" progId="">
              <p:embed/>
            </p:oleObj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="" xmlns:a16="http://schemas.microsoft.com/office/drawing/2014/main" id="{F4BA88A6-C9F3-4FD3-B2BA-C7C93EFBCA0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60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47970"/>
            <a:ext cx="9144000" cy="1661993"/>
          </a:xfrm>
        </p:spPr>
        <p:txBody>
          <a:bodyPr anchor="b"/>
          <a:lstStyle>
            <a:lvl1pPr algn="l">
              <a:defRPr sz="6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614400035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786746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44177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A8C71E58-08E5-4FA9-A1CB-BDECC87B58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463469" y="1847340"/>
            <a:ext cx="3722263" cy="2567841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43EC9BF-5CA5-3349-BE64-62E4F84E3D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649133" cy="6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4643703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6623817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45201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86D5A814-2D3A-46DA-8272-D412D18875F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5352969" y="1847340"/>
            <a:ext cx="3722263" cy="2567841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 flipH="1">
            <a:off x="9176400" y="3969493"/>
            <a:ext cx="2752491" cy="1923307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6EEC369-4020-D244-B640-94FDE63C97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649133" cy="6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2809330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0846227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46224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D9428F93-06E2-4549-888B-86AF0F20B56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-1" y="0"/>
            <a:ext cx="12192000" cy="4914899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9457453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3618012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47248" name="Слайд think-cell" r:id="rId4" imgW="360" imgH="360" progId="">
              <p:embed/>
            </p:oleObj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="" xmlns:a16="http://schemas.microsoft.com/office/drawing/2014/main" id="{0AD08186-956E-45DD-9440-01D18F42342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4270441" y="1473201"/>
            <a:ext cx="3552761" cy="4610100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4367895" y="1596571"/>
            <a:ext cx="3340100" cy="4363359"/>
          </a:xfrm>
          <a:prstGeom prst="round2DiagRect">
            <a:avLst>
              <a:gd name="adj1" fmla="val 0"/>
              <a:gd name="adj2" fmla="val 16372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8022135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8919562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48272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7F446FA9-5A8B-4B48-8E5C-C452FC03F43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1193345" y="2349501"/>
            <a:ext cx="9805307" cy="21082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7898193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730625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49296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246E56B7-32CC-4EEC-B6E5-EDEDA877737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3065526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7193112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50320" name="Слайд think-cell" r:id="rId4" imgW="360" imgH="360" progId="">
              <p:embed/>
            </p:oleObj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="" xmlns:a16="http://schemas.microsoft.com/office/drawing/2014/main" id="{474F25D1-6498-47B8-AA71-15AA8FC18CA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4800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285" y="1664060"/>
            <a:ext cx="5036835" cy="2896642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4153991" y="1859067"/>
            <a:ext cx="3814711" cy="238799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0946718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5296926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51344" name="Слайд think-cell" r:id="rId4" imgW="360" imgH="360" progId="">
              <p:embed/>
            </p:oleObj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="" xmlns:a16="http://schemas.microsoft.com/office/drawing/2014/main" id="{C1C3C86D-33A1-460C-A8C8-3310B95B405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-1" y="1"/>
            <a:ext cx="12192000" cy="3615536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25982" y="2392683"/>
            <a:ext cx="2005084" cy="1707835"/>
          </a:xfrm>
          <a:prstGeom prst="hexag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4"/>
            </a:solidFill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5361694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425194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52368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0794BF82-75F4-47AD-9721-06A638A9DBE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 flipH="1">
            <a:off x="6977757" y="2052868"/>
            <a:ext cx="1938032" cy="1784976"/>
          </a:xfrm>
          <a:prstGeom prst="round2DiagRect">
            <a:avLst>
              <a:gd name="adj1" fmla="val 0"/>
              <a:gd name="adj2" fmla="val 2428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449180" y="2052867"/>
            <a:ext cx="3518473" cy="3688509"/>
          </a:xfrm>
          <a:prstGeom prst="round2DiagRect">
            <a:avLst>
              <a:gd name="adj1" fmla="val 0"/>
              <a:gd name="adj2" fmla="val 251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 baseline="0">
                <a:solidFill>
                  <a:schemeClr val="bg1">
                    <a:lumMod val="65000"/>
                  </a:schemeClr>
                </a:solidFill>
                <a:effectLst/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indent="0" algn="ctr" defTabSz="292086">
              <a:buNone/>
            </a:pPr>
            <a:r>
              <a:rPr lang="en-US" dirty="0"/>
              <a:t>Agile </a:t>
            </a:r>
            <a:r>
              <a:rPr lang="ru-RU" dirty="0"/>
              <a:t>организация может быстро адаптироваться к внешней среде</a:t>
            </a:r>
          </a:p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1407459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411046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53392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2F004929-056F-4162-8157-37FCFA4B36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 userDrawn="1">
            <p:ph type="pic" sz="quarter" idx="13"/>
          </p:nvPr>
        </p:nvSpPr>
        <p:spPr>
          <a:xfrm flipH="1">
            <a:off x="-1" y="2991522"/>
            <a:ext cx="2032000" cy="2752916"/>
          </a:xfrm>
          <a:prstGeom prst="round2DiagRect">
            <a:avLst>
              <a:gd name="adj1" fmla="val 46172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 userDrawn="1">
            <p:ph type="pic" sz="quarter" idx="14"/>
          </p:nvPr>
        </p:nvSpPr>
        <p:spPr>
          <a:xfrm flipH="1">
            <a:off x="4063999" y="2991522"/>
            <a:ext cx="2032000" cy="2752916"/>
          </a:xfrm>
          <a:prstGeom prst="round2DiagRect">
            <a:avLst>
              <a:gd name="adj1" fmla="val 46172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 userDrawn="1">
            <p:ph type="pic" sz="quarter" idx="15"/>
          </p:nvPr>
        </p:nvSpPr>
        <p:spPr>
          <a:xfrm flipH="1">
            <a:off x="8127999" y="2991522"/>
            <a:ext cx="2032000" cy="2752916"/>
          </a:xfrm>
          <a:prstGeom prst="round2DiagRect">
            <a:avLst>
              <a:gd name="adj1" fmla="val 46172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73989855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147344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35690" name="Слайд think-cell" r:id="rId4" imgW="360" imgH="360" progId="">
              <p:embed/>
            </p:oleObj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="" xmlns:a16="http://schemas.microsoft.com/office/drawing/2014/main" id="{62A0DD45-B9F1-4B0F-953D-6E163A66F5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8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2259874" y="2543372"/>
            <a:ext cx="7672253" cy="1329595"/>
          </a:xfrm>
          <a:noFill/>
        </p:spPr>
        <p:txBody>
          <a:bodyPr wrap="square" anchor="t" anchorCtr="0">
            <a:spAutoFit/>
          </a:bodyPr>
          <a:lstStyle>
            <a:lvl1pPr algn="ctr">
              <a:defRPr lang="en-US" sz="4800" spc="-150" dirty="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defTabSz="914400"/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817445" y="4167947"/>
            <a:ext cx="255711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buNone/>
              <a:defRPr lang="en-US" sz="12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defTabSz="914400"/>
            <a:r>
              <a:rPr lang="en-US" dirty="0"/>
              <a:t>Click to edit Master subtitle style</a:t>
            </a: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5867400" y="2251494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6AAB47C-EB3E-DD4A-97BA-AE80BDF486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121856"/>
            <a:ext cx="736144" cy="7361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2663127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0739791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54416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19A4AF99-97E0-4866-A437-AC206BFA953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5"/>
          </p:nvPr>
        </p:nvSpPr>
        <p:spPr>
          <a:xfrm flipH="1">
            <a:off x="6589072" y="2065063"/>
            <a:ext cx="1726906" cy="1583301"/>
          </a:xfrm>
          <a:prstGeom prst="round2DiagRect">
            <a:avLst>
              <a:gd name="adj1" fmla="val 0"/>
              <a:gd name="adj2" fmla="val 251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6"/>
          </p:nvPr>
        </p:nvSpPr>
        <p:spPr>
          <a:xfrm flipH="1">
            <a:off x="9351081" y="2065063"/>
            <a:ext cx="1726906" cy="1583301"/>
          </a:xfrm>
          <a:prstGeom prst="round2DiagRect">
            <a:avLst>
              <a:gd name="adj1" fmla="val 0"/>
              <a:gd name="adj2" fmla="val 251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1069460" y="2065063"/>
            <a:ext cx="1726906" cy="1583301"/>
          </a:xfrm>
          <a:prstGeom prst="round2DiagRect">
            <a:avLst>
              <a:gd name="adj1" fmla="val 0"/>
              <a:gd name="adj2" fmla="val 251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4"/>
          </p:nvPr>
        </p:nvSpPr>
        <p:spPr>
          <a:xfrm flipH="1">
            <a:off x="3829266" y="2065063"/>
            <a:ext cx="1726906" cy="1583301"/>
          </a:xfrm>
          <a:prstGeom prst="round2DiagRect">
            <a:avLst>
              <a:gd name="adj1" fmla="val 0"/>
              <a:gd name="adj2" fmla="val 251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14479639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576360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55440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89B4B143-79F7-4AEB-9947-FCC5ECB1483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4" name="Round Diagonal Corner Rectangle 13"/>
          <p:cNvSpPr/>
          <p:nvPr userDrawn="1"/>
        </p:nvSpPr>
        <p:spPr>
          <a:xfrm>
            <a:off x="8236584" y="2055828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757803" y="2055828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4497194" y="2055828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8" name="Round Diagonal Corner Rectangle 17"/>
          <p:cNvSpPr/>
          <p:nvPr userDrawn="1"/>
        </p:nvSpPr>
        <p:spPr>
          <a:xfrm>
            <a:off x="757803" y="4217136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Round Diagonal Corner Rectangle 19"/>
          <p:cNvSpPr/>
          <p:nvPr userDrawn="1"/>
        </p:nvSpPr>
        <p:spPr>
          <a:xfrm>
            <a:off x="4497194" y="4217136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2" name="Round Diagonal Corner Rectangle 21"/>
          <p:cNvSpPr/>
          <p:nvPr userDrawn="1"/>
        </p:nvSpPr>
        <p:spPr>
          <a:xfrm>
            <a:off x="8236584" y="4217136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 userDrawn="1">
            <p:ph type="pic" sz="quarter" idx="13"/>
          </p:nvPr>
        </p:nvSpPr>
        <p:spPr>
          <a:xfrm flipH="1">
            <a:off x="665183" y="1947772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sz="quarter" idx="17"/>
          </p:nvPr>
        </p:nvSpPr>
        <p:spPr>
          <a:xfrm flipH="1">
            <a:off x="4404573" y="1947772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 userDrawn="1">
            <p:ph type="pic" sz="quarter" idx="18"/>
          </p:nvPr>
        </p:nvSpPr>
        <p:spPr>
          <a:xfrm flipH="1">
            <a:off x="8143963" y="1947772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41" name="Picture Placeholder 7"/>
          <p:cNvSpPr>
            <a:spLocks noGrp="1"/>
          </p:cNvSpPr>
          <p:nvPr userDrawn="1">
            <p:ph type="pic" sz="quarter" idx="19"/>
          </p:nvPr>
        </p:nvSpPr>
        <p:spPr>
          <a:xfrm flipH="1">
            <a:off x="665183" y="4109080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 userDrawn="1">
            <p:ph type="pic" sz="quarter" idx="20"/>
          </p:nvPr>
        </p:nvSpPr>
        <p:spPr>
          <a:xfrm flipH="1">
            <a:off x="4404573" y="4109080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43" name="Picture Placeholder 7"/>
          <p:cNvSpPr>
            <a:spLocks noGrp="1"/>
          </p:cNvSpPr>
          <p:nvPr userDrawn="1">
            <p:ph type="pic" sz="quarter" idx="21"/>
          </p:nvPr>
        </p:nvSpPr>
        <p:spPr>
          <a:xfrm flipH="1">
            <a:off x="8143963" y="4109080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22641644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3869920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56464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3AB36091-6ED3-426E-BF7F-B505404938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6" name="Round Diagonal Corner Rectangle 15"/>
          <p:cNvSpPr/>
          <p:nvPr userDrawn="1"/>
        </p:nvSpPr>
        <p:spPr>
          <a:xfrm>
            <a:off x="1742621" y="19177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Round Diagonal Corner Rectangle 16"/>
          <p:cNvSpPr/>
          <p:nvPr userDrawn="1"/>
        </p:nvSpPr>
        <p:spPr>
          <a:xfrm>
            <a:off x="4279295" y="19177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9" name="Round Diagonal Corner Rectangle 18"/>
          <p:cNvSpPr/>
          <p:nvPr userDrawn="1"/>
        </p:nvSpPr>
        <p:spPr>
          <a:xfrm>
            <a:off x="6815969" y="19177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1" name="Round Diagonal Corner Rectangle 20"/>
          <p:cNvSpPr/>
          <p:nvPr userDrawn="1"/>
        </p:nvSpPr>
        <p:spPr>
          <a:xfrm>
            <a:off x="9352643" y="19177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3" name="Round Diagonal Corner Rectangle 22"/>
          <p:cNvSpPr/>
          <p:nvPr userDrawn="1"/>
        </p:nvSpPr>
        <p:spPr>
          <a:xfrm>
            <a:off x="1742621" y="41275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6" name="Round Diagonal Corner Rectangle 25"/>
          <p:cNvSpPr/>
          <p:nvPr userDrawn="1"/>
        </p:nvSpPr>
        <p:spPr>
          <a:xfrm>
            <a:off x="4279295" y="41275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6815969" y="41275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8" name="Round Diagonal Corner Rectangle 27"/>
          <p:cNvSpPr/>
          <p:nvPr userDrawn="1"/>
        </p:nvSpPr>
        <p:spPr>
          <a:xfrm>
            <a:off x="9352643" y="41275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 userDrawn="1">
            <p:ph type="pic" sz="quarter" idx="13"/>
          </p:nvPr>
        </p:nvSpPr>
        <p:spPr>
          <a:xfrm flipH="1">
            <a:off x="1666420" y="1828801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37" name="Picture Placeholder 7"/>
          <p:cNvSpPr>
            <a:spLocks noGrp="1"/>
          </p:cNvSpPr>
          <p:nvPr userDrawn="1">
            <p:ph type="pic" sz="quarter" idx="14"/>
          </p:nvPr>
        </p:nvSpPr>
        <p:spPr>
          <a:xfrm flipH="1">
            <a:off x="4203097" y="1828801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38" name="Picture Placeholder 7"/>
          <p:cNvSpPr>
            <a:spLocks noGrp="1"/>
          </p:cNvSpPr>
          <p:nvPr userDrawn="1">
            <p:ph type="pic" sz="quarter" idx="15"/>
          </p:nvPr>
        </p:nvSpPr>
        <p:spPr>
          <a:xfrm flipH="1">
            <a:off x="6739769" y="1828801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39" name="Picture Placeholder 7"/>
          <p:cNvSpPr>
            <a:spLocks noGrp="1"/>
          </p:cNvSpPr>
          <p:nvPr userDrawn="1">
            <p:ph type="pic" sz="quarter" idx="16"/>
          </p:nvPr>
        </p:nvSpPr>
        <p:spPr>
          <a:xfrm flipH="1">
            <a:off x="9276441" y="1828801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40" name="Picture Placeholder 7"/>
          <p:cNvSpPr>
            <a:spLocks noGrp="1"/>
          </p:cNvSpPr>
          <p:nvPr userDrawn="1">
            <p:ph type="pic" sz="quarter" idx="17"/>
          </p:nvPr>
        </p:nvSpPr>
        <p:spPr>
          <a:xfrm flipH="1">
            <a:off x="1666420" y="4041573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44" name="Picture Placeholder 7"/>
          <p:cNvSpPr>
            <a:spLocks noGrp="1"/>
          </p:cNvSpPr>
          <p:nvPr userDrawn="1">
            <p:ph type="pic" sz="quarter" idx="18"/>
          </p:nvPr>
        </p:nvSpPr>
        <p:spPr>
          <a:xfrm flipH="1">
            <a:off x="4203097" y="4041573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45" name="Picture Placeholder 7"/>
          <p:cNvSpPr>
            <a:spLocks noGrp="1"/>
          </p:cNvSpPr>
          <p:nvPr userDrawn="1">
            <p:ph type="pic" sz="quarter" idx="19"/>
          </p:nvPr>
        </p:nvSpPr>
        <p:spPr>
          <a:xfrm flipH="1">
            <a:off x="6739769" y="4041573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 userDrawn="1">
            <p:ph type="pic" sz="quarter" idx="20"/>
          </p:nvPr>
        </p:nvSpPr>
        <p:spPr>
          <a:xfrm flipH="1">
            <a:off x="9276441" y="4041573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94782967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803307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57488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1BCF2195-262F-4353-9190-B94FEDDD898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1" name="Round Diagonal Corner Rectangle 30"/>
          <p:cNvSpPr/>
          <p:nvPr userDrawn="1"/>
        </p:nvSpPr>
        <p:spPr>
          <a:xfrm>
            <a:off x="5383160" y="1747564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3" name="Round Diagonal Corner Rectangle 32"/>
          <p:cNvSpPr/>
          <p:nvPr userDrawn="1"/>
        </p:nvSpPr>
        <p:spPr>
          <a:xfrm>
            <a:off x="2390563" y="3949852"/>
            <a:ext cx="1371632" cy="1129579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5" name="Round Diagonal Corner Rectangle 34"/>
          <p:cNvSpPr/>
          <p:nvPr userDrawn="1"/>
        </p:nvSpPr>
        <p:spPr>
          <a:xfrm>
            <a:off x="5452020" y="3949852"/>
            <a:ext cx="1371632" cy="1129579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1" name="Round Diagonal Corner Rectangle 40"/>
          <p:cNvSpPr/>
          <p:nvPr userDrawn="1"/>
        </p:nvSpPr>
        <p:spPr>
          <a:xfrm>
            <a:off x="8513479" y="3949852"/>
            <a:ext cx="1371632" cy="1129579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0" name="Picture Placeholder 7"/>
          <p:cNvSpPr>
            <a:spLocks noGrp="1"/>
          </p:cNvSpPr>
          <p:nvPr userDrawn="1">
            <p:ph type="pic" sz="quarter" idx="17"/>
          </p:nvPr>
        </p:nvSpPr>
        <p:spPr>
          <a:xfrm flipH="1">
            <a:off x="5290539" y="1639507"/>
            <a:ext cx="1518301" cy="1250366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18"/>
          </p:nvPr>
        </p:nvSpPr>
        <p:spPr>
          <a:xfrm flipH="1">
            <a:off x="2306890" y="3852233"/>
            <a:ext cx="1371630" cy="1129578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19"/>
          </p:nvPr>
        </p:nvSpPr>
        <p:spPr>
          <a:xfrm flipH="1">
            <a:off x="5363874" y="3852233"/>
            <a:ext cx="1371630" cy="1129578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0"/>
          </p:nvPr>
        </p:nvSpPr>
        <p:spPr>
          <a:xfrm flipH="1">
            <a:off x="8429809" y="3852233"/>
            <a:ext cx="1371630" cy="1129578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017521" y="2941844"/>
            <a:ext cx="6088380" cy="741181"/>
            <a:chOff x="3017520" y="3103744"/>
            <a:chExt cx="6088380" cy="741181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096000" y="3103744"/>
              <a:ext cx="0" cy="52578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017520" y="3629524"/>
              <a:ext cx="608838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17520" y="3626349"/>
              <a:ext cx="0" cy="21857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096000" y="3626349"/>
              <a:ext cx="0" cy="21857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098788" y="3626349"/>
              <a:ext cx="0" cy="21857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3159336652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242657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58512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480F1CE9-D5A8-4797-A9CC-81438A04841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1"/>
            <a:ext cx="12192000" cy="47371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9077942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798051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70800" name="Слайд think-cell" r:id="rId4" imgW="360" imgH="360" progId="">
              <p:embed/>
            </p:oleObj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="" xmlns:a16="http://schemas.microsoft.com/office/drawing/2014/main" id="{B03CD6B0-3B6B-4878-92CD-91CD38E1E01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99BE6643-264B-4F03-8ECF-742818691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F69D265-599B-4B33-BB2D-3BA75973353F}"/>
              </a:ext>
            </a:extLst>
          </p:cNvPr>
          <p:cNvCxnSpPr/>
          <p:nvPr userDrawn="1"/>
        </p:nvCxnSpPr>
        <p:spPr>
          <a:xfrm>
            <a:off x="468378" y="1175687"/>
            <a:ext cx="52203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8F446697-41DA-4EDA-86F3-E553FA98B6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6" y="388630"/>
            <a:ext cx="1125213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  <a:lvl2pPr marL="457167" indent="0">
              <a:buFont typeface="Arial" panose="020B0604020202020204" pitchFamily="34" charset="0"/>
              <a:buNone/>
              <a:defRPr/>
            </a:lvl2pPr>
            <a:lvl3pPr marL="914332" indent="0">
              <a:buFont typeface="Arial" panose="020B0604020202020204" pitchFamily="34" charset="0"/>
              <a:buNone/>
              <a:defRPr/>
            </a:lvl3pPr>
            <a:lvl4pPr marL="1371498" indent="0">
              <a:buFont typeface="Arial" panose="020B0604020202020204" pitchFamily="34" charset="0"/>
              <a:buNone/>
              <a:defRPr/>
            </a:lvl4pPr>
            <a:lvl5pPr marL="182866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6EFDAC63-CBC3-41AB-AFD9-7BE51575864F}"/>
              </a:ext>
            </a:extLst>
          </p:cNvPr>
          <p:cNvCxnSpPr/>
          <p:nvPr userDrawn="1"/>
        </p:nvCxnSpPr>
        <p:spPr>
          <a:xfrm>
            <a:off x="10956133" y="6522251"/>
            <a:ext cx="44529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3039814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480640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71824" name="Слайд think-cell" r:id="rId3" imgW="360" imgH="360" progId="">
              <p:embed/>
            </p:oleObj>
          </a:graphicData>
        </a:graphic>
      </p:graphicFrame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6062021B-746E-451E-9108-FBC20EF6B414}"/>
              </a:ext>
            </a:extLst>
          </p:cNvPr>
          <p:cNvCxnSpPr/>
          <p:nvPr userDrawn="1"/>
        </p:nvCxnSpPr>
        <p:spPr>
          <a:xfrm>
            <a:off x="468378" y="1175687"/>
            <a:ext cx="52203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8">
            <a:extLst>
              <a:ext uri="{FF2B5EF4-FFF2-40B4-BE49-F238E27FC236}">
                <a16:creationId xmlns="" xmlns:a16="http://schemas.microsoft.com/office/drawing/2014/main" id="{AC98B66B-BF88-46F7-8C06-ABB4FEE06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6" y="388630"/>
            <a:ext cx="1125213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  <a:lvl2pPr marL="457167" indent="0">
              <a:buFont typeface="Arial" panose="020B0604020202020204" pitchFamily="34" charset="0"/>
              <a:buNone/>
              <a:defRPr/>
            </a:lvl2pPr>
            <a:lvl3pPr marL="914332" indent="0">
              <a:buFont typeface="Arial" panose="020B0604020202020204" pitchFamily="34" charset="0"/>
              <a:buNone/>
              <a:defRPr/>
            </a:lvl3pPr>
            <a:lvl4pPr marL="1371498" indent="0">
              <a:buFont typeface="Arial" panose="020B0604020202020204" pitchFamily="34" charset="0"/>
              <a:buNone/>
              <a:defRPr/>
            </a:lvl4pPr>
            <a:lvl5pPr marL="182866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C8291D5C-065D-4EA4-AF33-3575E8147E6D}"/>
              </a:ext>
            </a:extLst>
          </p:cNvPr>
          <p:cNvCxnSpPr/>
          <p:nvPr userDrawn="1"/>
        </p:nvCxnSpPr>
        <p:spPr>
          <a:xfrm>
            <a:off x="10956133" y="6522251"/>
            <a:ext cx="44529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98A1EFC5-0BC7-407C-9FAD-68BFC4CBB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389433428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РАЗЕЦ Be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7559817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p:oleObj spid="_x0000_s346745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C506DC8B-DC41-41DC-BDEB-046072430D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CFB4185-7B9D-49E3-B28A-F7A357FFF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E8429CFC-48A7-4C3E-B298-9825147493C5}"/>
              </a:ext>
            </a:extLst>
          </p:cNvPr>
          <p:cNvCxnSpPr/>
          <p:nvPr userDrawn="1"/>
        </p:nvCxnSpPr>
        <p:spPr>
          <a:xfrm>
            <a:off x="468378" y="1175687"/>
            <a:ext cx="52203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8">
            <a:extLst>
              <a:ext uri="{FF2B5EF4-FFF2-40B4-BE49-F238E27FC236}">
                <a16:creationId xmlns="" xmlns:a16="http://schemas.microsoft.com/office/drawing/2014/main" id="{BBF3FBBA-74B9-42B8-9226-AE5DCBA96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6" y="388630"/>
            <a:ext cx="1125213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  <a:lvl2pPr marL="457167" indent="0">
              <a:buFont typeface="Arial" panose="020B0604020202020204" pitchFamily="34" charset="0"/>
              <a:buNone/>
              <a:defRPr/>
            </a:lvl2pPr>
            <a:lvl3pPr marL="914332" indent="0">
              <a:buFont typeface="Arial" panose="020B0604020202020204" pitchFamily="34" charset="0"/>
              <a:buNone/>
              <a:defRPr/>
            </a:lvl3pPr>
            <a:lvl4pPr marL="1371498" indent="0">
              <a:buFont typeface="Arial" panose="020B0604020202020204" pitchFamily="34" charset="0"/>
              <a:buNone/>
              <a:defRPr/>
            </a:lvl4pPr>
            <a:lvl5pPr marL="182866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B1B8559E-50F2-48F8-BA28-A8F1ACC473C7}"/>
              </a:ext>
            </a:extLst>
          </p:cNvPr>
          <p:cNvCxnSpPr/>
          <p:nvPr userDrawn="1"/>
        </p:nvCxnSpPr>
        <p:spPr>
          <a:xfrm>
            <a:off x="10956133" y="6522251"/>
            <a:ext cx="44529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72264036"/>
      </p:ext>
    </p:extLst>
  </p:cSld>
  <p:clrMapOvr>
    <a:masterClrMapping/>
  </p:clrMapOvr>
  <p:transition spd="slow">
    <p:wipe dir="r"/>
  </p:transition>
  <p:extLst mod="1">
    <p:ext uri="{DCECCB84-F9BA-43D5-87BE-67443E8EF086}">
      <p15:sldGuideLst xmlns="" xmlns:p15="http://schemas.microsoft.com/office/powerpoint/2012/main">
        <p15:guide id="1" pos="31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/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660053" name="Слайд think-cell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i="0" baseline="0" dirty="0">
              <a:latin typeface="Trebuchet MS"/>
              <a:sym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75" y="649137"/>
            <a:ext cx="11252138" cy="4431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75" y="1562099"/>
            <a:ext cx="11252200" cy="40687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468375" y="1175687"/>
            <a:ext cx="52203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468375" y="388626"/>
            <a:ext cx="11252138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/>
            </a:lvl2pPr>
            <a:lvl3pPr marL="914377" indent="0">
              <a:buFont typeface="Arial" panose="020B0604020202020204" pitchFamily="34" charset="0"/>
              <a:buNone/>
              <a:defRPr/>
            </a:lvl3pPr>
            <a:lvl4pPr marL="1371566" indent="0">
              <a:buFont typeface="Arial" panose="020B0604020202020204" pitchFamily="34" charset="0"/>
              <a:buNone/>
              <a:defRPr/>
            </a:lvl4pPr>
            <a:lvl5pPr marL="182875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0956131" y="6522250"/>
            <a:ext cx="44529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35045461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1931313"/>
            <a:ext cx="4011084" cy="430887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/>
          <a:p>
            <a:fld id="{5433862F-6027-4ABA-97AC-B9FA2093E187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/>
          <a:p>
            <a:fld id="{C5EF930B-1791-432F-B359-12A30BD427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445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649703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34667" name="Слайд think-cell" r:id="rId4" imgW="360" imgH="360" progId="">
              <p:embed/>
            </p:oleObj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="" xmlns:a16="http://schemas.microsoft.com/office/drawing/2014/main" id="{E1288502-C50A-44FF-8ADA-19B37ABA9DB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32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D9B1CA37-1703-4531-8664-8A669B18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C7FAF5D7-0503-490D-AF2D-A6B082E7B79B}"/>
              </a:ext>
            </a:extLst>
          </p:cNvPr>
          <p:cNvCxnSpPr/>
          <p:nvPr userDrawn="1"/>
        </p:nvCxnSpPr>
        <p:spPr>
          <a:xfrm>
            <a:off x="468378" y="1175687"/>
            <a:ext cx="52203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BD940762-4B0B-4214-B3EE-D5BDA40359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6" y="388630"/>
            <a:ext cx="1125213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  <a:lvl2pPr marL="457167" indent="0">
              <a:buFont typeface="Arial" panose="020B0604020202020204" pitchFamily="34" charset="0"/>
              <a:buNone/>
              <a:defRPr/>
            </a:lvl2pPr>
            <a:lvl3pPr marL="914332" indent="0">
              <a:buFont typeface="Arial" panose="020B0604020202020204" pitchFamily="34" charset="0"/>
              <a:buNone/>
              <a:defRPr/>
            </a:lvl3pPr>
            <a:lvl4pPr marL="1371498" indent="0">
              <a:buFont typeface="Arial" panose="020B0604020202020204" pitchFamily="34" charset="0"/>
              <a:buNone/>
              <a:defRPr/>
            </a:lvl4pPr>
            <a:lvl5pPr marL="182866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FBFFCCEB-5B40-4B75-A648-B6AFDBA7AE9D}"/>
              </a:ext>
            </a:extLst>
          </p:cNvPr>
          <p:cNvCxnSpPr/>
          <p:nvPr userDrawn="1"/>
        </p:nvCxnSpPr>
        <p:spPr>
          <a:xfrm>
            <a:off x="10956133" y="6522251"/>
            <a:ext cx="44529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465E397-C17C-B24B-9A8A-462B56545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121856"/>
            <a:ext cx="736144" cy="7361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9312825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904674" name="Слайд think-cell" r:id="rId4" imgW="360" imgH="360" progId="">
              <p:embed/>
            </p:oleObj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="" xmlns:a16="http://schemas.microsoft.com/office/drawing/2014/main" id="{F4BA88A6-C9F3-4FD3-B2BA-C7C93EFBCA0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60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4020970825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D76DA-B47B-42F3-95C2-ED0F524873D5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C2504-A292-461D-936D-27566AD1F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796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13105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46940" name="Слайд think-cell" r:id="rId4" imgW="360" imgH="360" progId="">
              <p:embed/>
            </p:oleObj>
          </a:graphicData>
        </a:graphic>
      </p:graphicFrame>
      <p:sp>
        <p:nvSpPr>
          <p:cNvPr id="4" name="Прямоугольник 3" hidden="1">
            <a:extLst>
              <a:ext uri="{FF2B5EF4-FFF2-40B4-BE49-F238E27FC236}">
                <a16:creationId xmlns="" xmlns:a16="http://schemas.microsoft.com/office/drawing/2014/main" id="{189A008C-DE94-473E-9206-C741D3B04BB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32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75" y="1562099"/>
            <a:ext cx="11252200" cy="4068763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468375" y="1175687"/>
            <a:ext cx="52203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468375" y="388626"/>
            <a:ext cx="11252138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457189" indent="0">
              <a:buFont typeface="Arial" panose="020B0604020202020204" pitchFamily="34" charset="0"/>
              <a:buNone/>
              <a:defRPr/>
            </a:lvl2pPr>
            <a:lvl3pPr marL="914377" indent="0">
              <a:buFont typeface="Arial" panose="020B0604020202020204" pitchFamily="34" charset="0"/>
              <a:buNone/>
              <a:defRPr/>
            </a:lvl3pPr>
            <a:lvl4pPr marL="1371566" indent="0">
              <a:buFont typeface="Arial" panose="020B0604020202020204" pitchFamily="34" charset="0"/>
              <a:buNone/>
              <a:defRPr/>
            </a:lvl4pPr>
            <a:lvl5pPr marL="182875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0956131" y="6522250"/>
            <a:ext cx="44529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7ADFAACA-6A63-4FF6-B417-AB12268D3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4180820529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9012152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42851" name="Слайд think-cell" r:id="rId4" imgW="360" imgH="360" progId="">
              <p:embed/>
            </p:oleObj>
          </a:graphicData>
        </a:graphic>
      </p:graphicFrame>
      <p:sp>
        <p:nvSpPr>
          <p:cNvPr id="4" name="Прямоугольник 3" hidden="1">
            <a:extLst>
              <a:ext uri="{FF2B5EF4-FFF2-40B4-BE49-F238E27FC236}">
                <a16:creationId xmlns="" xmlns:a16="http://schemas.microsoft.com/office/drawing/2014/main" id="{F1DED969-3121-4598-B9FB-6B8C3488D7A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75" y="1284137"/>
            <a:ext cx="3265425" cy="1495794"/>
          </a:xfrm>
        </p:spPr>
        <p:txBody>
          <a:bodyPr anchor="t" anchorCtr="0"/>
          <a:lstStyle>
            <a:lvl1pPr>
              <a:defRPr sz="36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0956131" y="6522250"/>
            <a:ext cx="44529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468375" y="1175687"/>
            <a:ext cx="52203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AC02505-8843-8546-B178-86213E0397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649133" cy="6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7006823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/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825866" name="Слайд think-cell" r:id="rId4" imgW="360" imgH="360" progId="">
              <p:embed/>
            </p:oleObj>
          </a:graphicData>
        </a:graphic>
      </p:graphicFrame>
      <p:sp>
        <p:nvSpPr>
          <p:cNvPr id="4" name="Прямоугольник 3" hidden="1">
            <a:extLst>
              <a:ext uri="{FF2B5EF4-FFF2-40B4-BE49-F238E27FC236}">
                <a16:creationId xmlns="" xmlns:a16="http://schemas.microsoft.com/office/drawing/2014/main" id="{F1DED969-3121-4598-B9FB-6B8C3488D7A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75" y="1284137"/>
            <a:ext cx="3265425" cy="1495794"/>
          </a:xfrm>
        </p:spPr>
        <p:txBody>
          <a:bodyPr anchor="t" anchorCtr="0"/>
          <a:lstStyle>
            <a:lvl1pPr>
              <a:defRPr sz="36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0956131" y="6522250"/>
            <a:ext cx="44529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468375" y="1175687"/>
            <a:ext cx="52203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6038186-9E31-2648-A022-E1B1BD2934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649133" cy="6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3531734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929628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41105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ABD19D0F-291A-4D83-BFD3-E92F280DFB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B26B09A-04D8-4FEC-A4A9-A804BBB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0ACB8394-549A-49B8-A1AB-3D7A7DD398C8}"/>
              </a:ext>
            </a:extLst>
          </p:cNvPr>
          <p:cNvCxnSpPr/>
          <p:nvPr userDrawn="1"/>
        </p:nvCxnSpPr>
        <p:spPr>
          <a:xfrm>
            <a:off x="468378" y="1175687"/>
            <a:ext cx="52203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8">
            <a:extLst>
              <a:ext uri="{FF2B5EF4-FFF2-40B4-BE49-F238E27FC236}">
                <a16:creationId xmlns="" xmlns:a16="http://schemas.microsoft.com/office/drawing/2014/main" id="{E6EE89A4-7BCF-4BE8-B35D-DAD0780CB5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6" y="388630"/>
            <a:ext cx="1125213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  <a:lvl2pPr marL="457167" indent="0">
              <a:buFont typeface="Arial" panose="020B0604020202020204" pitchFamily="34" charset="0"/>
              <a:buNone/>
              <a:defRPr/>
            </a:lvl2pPr>
            <a:lvl3pPr marL="914332" indent="0">
              <a:buFont typeface="Arial" panose="020B0604020202020204" pitchFamily="34" charset="0"/>
              <a:buNone/>
              <a:defRPr/>
            </a:lvl3pPr>
            <a:lvl4pPr marL="1371498" indent="0">
              <a:buFont typeface="Arial" panose="020B0604020202020204" pitchFamily="34" charset="0"/>
              <a:buNone/>
              <a:defRPr/>
            </a:lvl4pPr>
            <a:lvl5pPr marL="182866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7782886E-3117-43B2-B66A-6FCE0AA25F49}"/>
              </a:ext>
            </a:extLst>
          </p:cNvPr>
          <p:cNvCxnSpPr/>
          <p:nvPr userDrawn="1"/>
        </p:nvCxnSpPr>
        <p:spPr>
          <a:xfrm>
            <a:off x="10956133" y="6522251"/>
            <a:ext cx="44529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3094E98-1A1C-E344-A996-907A490B30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649133" cy="6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8161786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8839449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42128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1440D88E-C2D3-40F2-86E8-2549CD61C60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33718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60357" y="6439211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024628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6974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43152" name="Слайд think-cell" r:id="rId4" imgW="360" imgH="360" progId="">
              <p:embed/>
            </p:oleObj>
          </a:graphicData>
        </a:graphic>
      </p:graphicFrame>
      <p:sp>
        <p:nvSpPr>
          <p:cNvPr id="6" name="Прямоугольник 5" hidden="1">
            <a:extLst>
              <a:ext uri="{FF2B5EF4-FFF2-40B4-BE49-F238E27FC236}">
                <a16:creationId xmlns="" xmlns:a16="http://schemas.microsoft.com/office/drawing/2014/main" id="{D02E4E3F-74A9-452F-9CA7-4ACAF83DBCA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0" y="1347408"/>
            <a:ext cx="12192000" cy="50098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9385" y="6439213"/>
            <a:ext cx="43000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6878535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660215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5228" name="Слайд think-cell" r:id="rId35" imgW="360" imgH="360" progId="">
              <p:embed/>
            </p:oleObj>
          </a:graphicData>
        </a:graphic>
      </p:graphicFrame>
      <p:sp>
        <p:nvSpPr>
          <p:cNvPr id="4" name="Прямоугольник 3" hidden="1">
            <a:extLst>
              <a:ext uri="{FF2B5EF4-FFF2-40B4-BE49-F238E27FC236}">
                <a16:creationId xmlns="" xmlns:a16="http://schemas.microsoft.com/office/drawing/2014/main" id="{4526BEB8-B332-4D0F-B3E2-D415BBE7C57E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75" y="649137"/>
            <a:ext cx="10781377" cy="4431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номер слайда"/>
          <p:cNvSpPr txBox="1">
            <a:spLocks/>
          </p:cNvSpPr>
          <p:nvPr userDrawn="1"/>
        </p:nvSpPr>
        <p:spPr>
          <a:xfrm>
            <a:off x="11571402" y="6445306"/>
            <a:ext cx="16030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 algn="r"/>
            <a:fld id="{42C328C1-A84F-4A39-A664-DBA00541A8C6}" type="slidenum">
              <a:rPr lang="en-US" sz="1000" smtClean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 panose="020B0603020202020204" pitchFamily="34" charset="0"/>
              </a:rPr>
              <a:pPr lvl="0" algn="r"/>
              <a:t>‹#›</a:t>
            </a:fld>
            <a:endParaRPr lang="en-US" sz="1000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923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782" r:id="rId4"/>
    <p:sldLayoutId id="2147483781" r:id="rId5"/>
    <p:sldLayoutId id="2147483812" r:id="rId6"/>
    <p:sldLayoutId id="2147483654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7" r:id="rId13"/>
    <p:sldLayoutId id="2147483668" r:id="rId14"/>
    <p:sldLayoutId id="2147483669" r:id="rId15"/>
    <p:sldLayoutId id="214748368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93" r:id="rId25"/>
    <p:sldLayoutId id="2147483657" r:id="rId26"/>
    <p:sldLayoutId id="2147483795" r:id="rId27"/>
    <p:sldLayoutId id="2147483808" r:id="rId28"/>
    <p:sldLayoutId id="2147483814" r:id="rId29"/>
    <p:sldLayoutId id="2147483815" r:id="rId30"/>
    <p:sldLayoutId id="2147483816" r:id="rId31"/>
  </p:sldLayoutIdLst>
  <p:transition spd="slow">
    <p:wipe dir="r"/>
  </p:transition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3200" b="1" kern="0" spc="-151" dirty="0">
          <a:solidFill>
            <a:schemeClr val="tx1"/>
          </a:solidFill>
          <a:latin typeface="Trebuchet MS" panose="020B0603020202020204" pitchFamily="34" charset="0"/>
          <a:ea typeface="Trebuchet MS" panose="020B0603020202020204" pitchFamily="34" charset="0"/>
          <a:cs typeface="Trebuchet MS" panose="020B0603020202020204" pitchFamily="34" charset="0"/>
          <a:sym typeface="Trebuchet MS" panose="020B0603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872AD47-F7F9-4364-BC14-E58AE819B55D}"/>
              </a:ext>
            </a:extLst>
          </p:cNvPr>
          <p:cNvSpPr txBox="1">
            <a:spLocks/>
          </p:cNvSpPr>
          <p:nvPr/>
        </p:nvSpPr>
        <p:spPr>
          <a:xfrm>
            <a:off x="468375" y="775006"/>
            <a:ext cx="5332061" cy="221599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0" spc="-151">
                <a:solidFill>
                  <a:schemeClr val="tx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аспорт проекта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рынка социальных услуг.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для НКО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4422" y="3572110"/>
            <a:ext cx="65520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задач, поставленных 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Президентом Российской Федерации Владимиром </a:t>
            </a:r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Путиным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посланиях Федеральному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Собранию 2015 и 2016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годов,</a:t>
            </a:r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ориентированным НКО, осуществляющим деятельность в социальной сфере, предполагается предоставить доступ к бюджетным средствам, выделяемым на предоставление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соцуслуг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населению (в размере до 10% средств, предусмотренных на реализацию соответствующих региональных и муниципальных программ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31" y="545407"/>
            <a:ext cx="4970818" cy="37679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40" y="4433457"/>
            <a:ext cx="4916209" cy="23090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63063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926136"/>
            <a:ext cx="11252138" cy="166199"/>
          </a:xfrm>
        </p:spPr>
        <p:txBody>
          <a:bodyPr/>
          <a:lstStyle/>
          <a:p>
            <a:r>
              <a:rPr lang="ru-RU" sz="1200" b="0" spc="0" dirty="0"/>
              <a:t>Краткое описание предлагаемого решения. </a:t>
            </a:r>
          </a:p>
        </p:txBody>
      </p:sp>
      <p:pic>
        <p:nvPicPr>
          <p:cNvPr id="1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02" y="125114"/>
            <a:ext cx="76517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2309" y="388626"/>
            <a:ext cx="11392709" cy="1125436"/>
          </a:xfrm>
        </p:spPr>
        <p:txBody>
          <a:bodyPr/>
          <a:lstStyle/>
          <a:p>
            <a:r>
              <a:rPr lang="ru-RU" sz="3600" dirty="0" smtClean="0"/>
              <a:t>     Суть проекта</a:t>
            </a:r>
            <a:endParaRPr lang="ru-RU" sz="1800" b="1" dirty="0">
              <a:solidFill>
                <a:srgbClr val="0C3F8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34" y="388626"/>
            <a:ext cx="6727937" cy="6050671"/>
          </a:xfrm>
          <a:prstGeom prst="rect">
            <a:avLst/>
          </a:prstGeom>
        </p:spPr>
      </p:pic>
      <p:pic>
        <p:nvPicPr>
          <p:cNvPr id="8" name="Picture 7" descr="C:\Users\Aspire\Documents\схем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" y="2855739"/>
            <a:ext cx="5063310" cy="3739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2602" y="1292394"/>
            <a:ext cx="48535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Система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повышения квалификации   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(под требования проф. стандартов) и         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Центр оценки квалификации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 проф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стандартам в сфере социального обслуживания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595558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91" y="394205"/>
            <a:ext cx="6345382" cy="63281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5" y="255664"/>
            <a:ext cx="5612406" cy="64806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2886216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926136"/>
            <a:ext cx="11252138" cy="166199"/>
          </a:xfrm>
        </p:spPr>
        <p:txBody>
          <a:bodyPr/>
          <a:lstStyle/>
          <a:p>
            <a:r>
              <a:rPr lang="ru-RU" sz="1200" b="0" spc="0" dirty="0"/>
              <a:t>Краткое описание предлагаемого решения. </a:t>
            </a:r>
          </a:p>
        </p:txBody>
      </p:sp>
      <p:pic>
        <p:nvPicPr>
          <p:cNvPr id="1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02" y="125114"/>
            <a:ext cx="76517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2309" y="388626"/>
            <a:ext cx="11392709" cy="1125436"/>
          </a:xfrm>
        </p:spPr>
        <p:txBody>
          <a:bodyPr/>
          <a:lstStyle/>
          <a:p>
            <a:r>
              <a:rPr lang="ru-RU" sz="3600" dirty="0" smtClean="0"/>
              <a:t>     Суть проекта</a:t>
            </a:r>
            <a:endParaRPr lang="ru-RU" sz="1800" b="1" dirty="0">
              <a:solidFill>
                <a:srgbClr val="0C3F8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8" y="1242715"/>
            <a:ext cx="5901491" cy="4400704"/>
          </a:xfrm>
          <a:prstGeom prst="rect">
            <a:avLst/>
          </a:prstGeom>
        </p:spPr>
      </p:pic>
      <p:pic>
        <p:nvPicPr>
          <p:cNvPr id="9" name="Picture 2" descr="C:\Users\Aspire\Documents\схема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09" y="1811332"/>
            <a:ext cx="6059055" cy="49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027361" y="913897"/>
            <a:ext cx="58173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Ведение добровольного Реестра НКО –       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«стандарта публичности» НКО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позволяющего обеспечить открытый общественный мониторинг их деятельности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727667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831824"/>
            <a:ext cx="11252138" cy="332399"/>
          </a:xfrm>
        </p:spPr>
        <p:txBody>
          <a:bodyPr/>
          <a:lstStyle/>
          <a:p>
            <a:r>
              <a:rPr lang="ru-RU" sz="1200" b="0" kern="1200" spc="0" dirty="0">
                <a:solidFill>
                  <a:schemeClr val="dk1"/>
                </a:solidFill>
              </a:rPr>
              <a:t>На какие сегменты рынка ориентирован продукт/услуга?  (название, доля, динамика, тенденции развития, драйверы роста, потенциальные потребители)  </a:t>
            </a:r>
            <a:br>
              <a:rPr lang="ru-RU" sz="1200" b="0" kern="1200" spc="0" dirty="0">
                <a:solidFill>
                  <a:schemeClr val="dk1"/>
                </a:solidFill>
              </a:rPr>
            </a:br>
            <a:r>
              <a:rPr lang="ru-RU" sz="1200" b="0" kern="1200" spc="0" dirty="0">
                <a:solidFill>
                  <a:schemeClr val="dk1"/>
                </a:solidFill>
              </a:rPr>
              <a:t>Обоснование спроса на продукцию, с описанием целевых потребителей (клиентов) и ключевых факторов принятия ими решения.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75" y="1330423"/>
            <a:ext cx="11252200" cy="507961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Рынок социальных </a:t>
            </a: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услуг. </a:t>
            </a:r>
          </a:p>
          <a:p>
            <a:pPr marL="0" indent="0">
              <a:buNone/>
            </a:pP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оказанных социальных услуг в Российской Федерации ежегодно </a:t>
            </a: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более</a:t>
            </a: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800 000 000 единиц.</a:t>
            </a:r>
          </a:p>
          <a:p>
            <a:pPr marL="0" indent="0">
              <a:buNone/>
            </a:pP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нуждающихся в социальной помощи и имеющих право на получение социального обслуживания </a:t>
            </a:r>
            <a:r>
              <a:rPr lang="ru-RU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19 </a:t>
            </a:r>
            <a:r>
              <a:rPr lang="ru-RU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млн.человек</a:t>
            </a: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Более 1 300 000 человек в год </a:t>
            </a:r>
            <a:r>
              <a:rPr lang="ru-RU" alt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социальные услуги у НКО.</a:t>
            </a:r>
            <a:endParaRPr lang="ru-RU" sz="18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 Свердловской области действует 190 поставщиков социальных услуг (из них 32 НКО). Как показал мониторинг, проведенный Минтрудом, в реестры 14 регионов включены более 100 поставщиков социальных услуг. Так, в Республике Башкортостан в реестр вошли 211 поставщиков, в Самарской области – 203, Московской – 182.</a:t>
            </a:r>
          </a:p>
          <a:p>
            <a:pPr marL="0" indent="0">
              <a:buNone/>
            </a:pP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Более 1 000 НКО в России, которым переданы на исполнение социальные услуги, предоставляемые за счет бюджета.</a:t>
            </a:r>
          </a:p>
          <a:p>
            <a:pPr marL="0" indent="0">
              <a:buNone/>
            </a:pP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Более 11 млрд. руб. в год передается НКО – поставщикам социальных услуг.</a:t>
            </a:r>
          </a:p>
          <a:p>
            <a:pPr marL="0" indent="0">
              <a:buNone/>
            </a:pP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Поставщики социальных услуг группируются по регионам вокруг органов государственной власти, уполномоченных в сфере социального обслуживания, поскольку в каждом субъекте формируется уникальная правовая и организационная среда – свои перечень поставщиков социальных услуг и перечень социальных услуг, свои региональные стандарты и регламенты доступа к бюджетным средствам.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360926"/>
            <a:ext cx="11252138" cy="498598"/>
          </a:xfrm>
        </p:spPr>
        <p:txBody>
          <a:bodyPr/>
          <a:lstStyle/>
          <a:p>
            <a:r>
              <a:rPr lang="ru-RU" sz="3600" dirty="0"/>
              <a:t>Анализ рынка, целевые сегменты</a:t>
            </a:r>
          </a:p>
        </p:txBody>
      </p:sp>
    </p:spTree>
    <p:extLst>
      <p:ext uri="{BB962C8B-B14F-4D97-AF65-F5344CB8AC3E}">
        <p14:creationId xmlns="" xmlns:p14="http://schemas.microsoft.com/office/powerpoint/2010/main" val="2813473055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794891"/>
            <a:ext cx="11513716" cy="369332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b="0" spc="0" dirty="0" smtClean="0"/>
              <a:t>                     Какие </a:t>
            </a:r>
            <a:r>
              <a:rPr lang="ru-RU" sz="1200" b="0" spc="0" dirty="0"/>
              <a:t>материальные и нематериальные объекты, продукты и (или) услуги мы создадим в рамках проекта. </a:t>
            </a:r>
            <a:br>
              <a:rPr lang="ru-RU" sz="1200" b="0" spc="0" dirty="0"/>
            </a:br>
            <a:r>
              <a:rPr lang="ru-RU" sz="1200" b="0" spc="0" dirty="0" smtClean="0"/>
              <a:t>                  Краткосрочные </a:t>
            </a:r>
            <a:r>
              <a:rPr lang="ru-RU" sz="1200" b="0" spc="0" dirty="0"/>
              <a:t>и долгосрочные ключевые результаты проекта, описание их взаимосвязи  результатов. Структурная декомпозиция результатов</a:t>
            </a:r>
            <a:r>
              <a:rPr lang="ru-RU" sz="1200" b="0" spc="0" dirty="0" smtClean="0"/>
              <a:t>.  </a:t>
            </a:r>
            <a:endParaRPr lang="ru-RU" sz="1200" b="0" spc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348889"/>
            <a:ext cx="11252200" cy="5393656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В рамках проекта создается комплексный сервис для НКО – поставщиков социальных </a:t>
            </a: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услуг, позволяющий компенсировать слабые стороны НКО, как субъектов рынка.</a:t>
            </a:r>
          </a:p>
          <a:p>
            <a:pPr marL="0" indent="0"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позиций негосударственных НКО на рынке социальных услуг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связываем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возможностью дальнейшей трансформации системы социального обслуживания от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ситуационной социальной эффективности и процессного образа системы, «оказывающей невероятный объем услуг» к «формированию человек-ориентированной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human-centere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комфортной среды, позволяющей компенсировать имеющиеся ограничения и развивать персональные состояния человека, оптимизируя их»</a:t>
            </a:r>
            <a:endParaRPr lang="ru-RU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Такое </a:t>
            </a: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изменение опирается на:</a:t>
            </a:r>
          </a:p>
          <a:p>
            <a:pPr marL="0" indent="0" fontAlgn="base">
              <a:buNone/>
            </a:pP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1.</a:t>
            </a: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Становление </a:t>
            </a: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конкуренции на рынке социальных услуг, совместное действие государственных и негосударственных некоммерческих структур, субъектов предпринимательской деятельности, развитие ГЧП в социальной сфере, государственное управление через стандарты и контроль;</a:t>
            </a:r>
          </a:p>
          <a:p>
            <a:pPr marL="0" indent="0" fontAlgn="base">
              <a:buNone/>
            </a:pP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2.</a:t>
            </a: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Развитие </a:t>
            </a: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информационного общества и цифровизацию технологий. Это и аппаратный мониторинг состояния здоровья, и адаптированные сервисы доступа к благам, и оптимизация социальных ролей на базе информационных технологий, новое поколение решений и стандартов предоставления социальных услуг;</a:t>
            </a:r>
          </a:p>
          <a:p>
            <a:pPr marL="0" indent="0" fontAlgn="base">
              <a:buNone/>
            </a:pP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3.</a:t>
            </a: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Формирование </a:t>
            </a: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научной и методической базы социальной работы, системы развития компетенций социальных работников;</a:t>
            </a:r>
          </a:p>
          <a:p>
            <a:pPr marL="0" indent="0" fontAlgn="base">
              <a:buNone/>
            </a:pP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4.</a:t>
            </a: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Развитие </a:t>
            </a: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сообщества профессионалов, поставщиков и получателей услуг, добровольцев с единой ценностной системой.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271671"/>
            <a:ext cx="11252138" cy="553998"/>
          </a:xfr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3600" dirty="0" smtClean="0"/>
              <a:t>            Ключевые </a:t>
            </a:r>
            <a:r>
              <a:rPr lang="ru-RU" sz="3600" dirty="0"/>
              <a:t>результаты проекта </a:t>
            </a: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02" y="125114"/>
            <a:ext cx="992304" cy="9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63270033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794891"/>
            <a:ext cx="11252138" cy="369332"/>
          </a:xfr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b="0" spc="0" dirty="0"/>
              <a:t>В чем наше уникальное предложение? Какие есть аналогичные решения? В чем их сильные и слабые стороны? </a:t>
            </a:r>
            <a:br>
              <a:rPr lang="ru-RU" sz="1200" b="0" spc="0" dirty="0"/>
            </a:br>
            <a:r>
              <a:rPr lang="ru-RU" sz="1200" b="0" spc="0" dirty="0"/>
              <a:t>Почему/чем ваше решение лучше, чем решения конкурентов.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Аналогичные комплексные решения отсутствуют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296293"/>
            <a:ext cx="11252138" cy="498598"/>
          </a:xfrm>
        </p:spPr>
        <p:txBody>
          <a:bodyPr/>
          <a:lstStyle/>
          <a:p>
            <a:r>
              <a:rPr lang="ru-RU" sz="3600" dirty="0"/>
              <a:t>Новизна идеи проекта</a:t>
            </a:r>
          </a:p>
        </p:txBody>
      </p:sp>
      <p:pic>
        <p:nvPicPr>
          <p:cNvPr id="6" name="Picture 2" descr="C:\Documents and Settings\akushnikov\Local Settings\Temporary Internet Files\Content.IE5\K5U3K1UN\MCj0433883000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340" y="1662821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3984768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831338"/>
            <a:ext cx="11252138" cy="332399"/>
          </a:xfrm>
        </p:spPr>
        <p:txBody>
          <a:bodyPr/>
          <a:lstStyle/>
          <a:p>
            <a:r>
              <a:rPr lang="ru-RU" sz="1200" b="0" spc="0" dirty="0"/>
              <a:t>Идея </a:t>
            </a:r>
            <a:r>
              <a:rPr lang="en-US" sz="1200" b="0" spc="0" dirty="0"/>
              <a:t>⟶ </a:t>
            </a:r>
            <a:r>
              <a:rPr lang="ru-RU" sz="1200" b="0" spc="0" dirty="0"/>
              <a:t>Наличие прототипа/макета/опытного образца</a:t>
            </a:r>
            <a:r>
              <a:rPr lang="en-US" sz="1200" b="0" spc="0" dirty="0"/>
              <a:t> ⟶ </a:t>
            </a:r>
            <a:r>
              <a:rPr lang="ru-RU" sz="1200" b="0" spc="0" dirty="0"/>
              <a:t>Наличие экспертизы</a:t>
            </a:r>
            <a:r>
              <a:rPr lang="en-US" sz="1200" b="0" spc="0" dirty="0"/>
              <a:t>/</a:t>
            </a:r>
            <a:r>
              <a:rPr lang="ru-RU" sz="1200" b="0" spc="0" dirty="0"/>
              <a:t>поддержки</a:t>
            </a:r>
            <a:r>
              <a:rPr lang="en-US" sz="1200" b="0" spc="0" dirty="0"/>
              <a:t>/</a:t>
            </a:r>
            <a:r>
              <a:rPr lang="ru-RU" sz="1200" b="0" spc="0" dirty="0"/>
              <a:t>договоренностей</a:t>
            </a:r>
            <a:r>
              <a:rPr lang="en-US" sz="1200" b="0" spc="0" dirty="0"/>
              <a:t>/</a:t>
            </a:r>
            <a:r>
              <a:rPr lang="ru-RU" sz="1200" b="0" spc="0" dirty="0"/>
              <a:t>ресурсной базы</a:t>
            </a:r>
            <a:r>
              <a:rPr lang="en-US" sz="1200" b="0" spc="0" dirty="0"/>
              <a:t> ⟶ </a:t>
            </a:r>
            <a:br>
              <a:rPr lang="en-US" sz="1200" b="0" spc="0" dirty="0"/>
            </a:br>
            <a:r>
              <a:rPr lang="ru-RU" sz="1200" b="0" spc="0" dirty="0"/>
              <a:t>Реализованный пилот или локальное внедрение</a:t>
            </a:r>
            <a:r>
              <a:rPr lang="en-US" sz="1200" b="0" spc="0" dirty="0"/>
              <a:t> ⟶ </a:t>
            </a:r>
            <a:r>
              <a:rPr lang="ru-RU" sz="1200" b="0" spc="0" dirty="0"/>
              <a:t>Готовность передачи в производство или тиражирование.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75" y="1462114"/>
            <a:ext cx="11252200" cy="352551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Проект развернут в Свердловской области;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Наличие организации – оператора Ресурсного центра со сформированным штатом и готовностью к масштабированию;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Создана площадка проекта в сети Интернет: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office-nko.ru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Проект готов к передаче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в производство или тиражирование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102099"/>
            <a:ext cx="11252138" cy="729239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600" dirty="0"/>
              <a:t>Текущая стадия зрелости </a:t>
            </a:r>
          </a:p>
        </p:txBody>
      </p:sp>
    </p:spTree>
    <p:extLst>
      <p:ext uri="{BB962C8B-B14F-4D97-AF65-F5344CB8AC3E}">
        <p14:creationId xmlns="" xmlns:p14="http://schemas.microsoft.com/office/powerpoint/2010/main" val="128630662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808724"/>
            <a:ext cx="11252138" cy="304699"/>
          </a:xfrm>
        </p:spPr>
        <p:txBody>
          <a:bodyPr/>
          <a:lstStyle/>
          <a:p>
            <a:r>
              <a:rPr lang="ru-RU" sz="1100" b="0" spc="0" dirty="0"/>
              <a:t>Заказчик или лицо, выполняющее функцию заказчика (=владелец продукта, приёмщик результата проекта), функциональный заказчик (=пользователь продукта проекта), держатель бюджета, куратор, руководитель проекта, администратор проекта (если предусматривается), причастные заинтересованные стороны (</a:t>
            </a:r>
            <a:r>
              <a:rPr lang="ru-RU" sz="1100" b="0" spc="0" dirty="0" err="1"/>
              <a:t>стейкхолдеры</a:t>
            </a:r>
            <a:r>
              <a:rPr lang="ru-RU" sz="1100" b="0" spc="0" dirty="0"/>
              <a:t>).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75" y="1562099"/>
            <a:ext cx="11585080" cy="4792981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Заказчик –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Ассоциация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социально ориентированных некоммерческих организаций Свердловской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области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Функциональный заказчик – экспертный совет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Ассоциации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социально ориентированных некоммерческих организаций Свердловской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области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Члены команды – специалисты Ресурсного центра для НКО – поставщиков социальных услуг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Приемщик результата проекта –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Ассоциация социально ориентированных некоммерческих организаций Свердловской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области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Держатель бюджета – Ассоциация социально ориентированных некоммерческих организаций Свердловской области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79485"/>
            <a:ext cx="11252138" cy="72923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600" dirty="0"/>
              <a:t>Матрица ролей и ключевых участников </a:t>
            </a:r>
          </a:p>
        </p:txBody>
      </p:sp>
    </p:spTree>
    <p:extLst>
      <p:ext uri="{BB962C8B-B14F-4D97-AF65-F5344CB8AC3E}">
        <p14:creationId xmlns="" xmlns:p14="http://schemas.microsoft.com/office/powerpoint/2010/main" val="24191377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808724"/>
            <a:ext cx="11252138" cy="657767"/>
          </a:xfrm>
        </p:spPr>
        <p:txBody>
          <a:bodyPr/>
          <a:lstStyle/>
          <a:p>
            <a:pPr algn="ctr"/>
            <a:r>
              <a:rPr lang="ru-RU" sz="1100" b="0" spc="0" dirty="0"/>
              <a:t>Заказчик или лицо, выполняющее функцию заказчика (=владелец продукта, приёмщик результата проекта), функциональный заказчик (=пользователь продукта проекта), держатель бюджета, куратор, руководитель проекта, администратор проекта (если предусматривается), причастные заинтересованные стороны (</a:t>
            </a:r>
            <a:r>
              <a:rPr lang="ru-RU" sz="1100" b="0" spc="0" dirty="0" err="1"/>
              <a:t>стейкхолдеры</a:t>
            </a:r>
            <a:r>
              <a:rPr lang="ru-RU" sz="1100" b="0" spc="0" dirty="0"/>
              <a:t>).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13" y="1562099"/>
            <a:ext cx="7922796" cy="514062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Куратор проекта: </a:t>
            </a:r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Никифоров Алексей Иванович, к.м.н.</a:t>
            </a:r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Председатель Правления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Ассоциации социально ориентированных некоммерческих организаций Свердловской области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Руководитель и администратор проекта: </a:t>
            </a:r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Глазкова Светлана Михайловна 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И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сполнительный директор Ассоциации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социально ориентированных некоммерческих организаций Свердловской области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79485"/>
            <a:ext cx="11252138" cy="72923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3600" dirty="0"/>
              <a:t>Матрица ролей и ключевых участников </a:t>
            </a: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02" y="125114"/>
            <a:ext cx="992304" cy="9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20592" y="1562099"/>
            <a:ext cx="1785913" cy="25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20592" y="4221818"/>
            <a:ext cx="1785913" cy="23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02" y="0"/>
            <a:ext cx="992304" cy="9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11730614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852599"/>
            <a:ext cx="11252138" cy="166199"/>
          </a:xfrm>
        </p:spPr>
        <p:txBody>
          <a:bodyPr/>
          <a:lstStyle/>
          <a:p>
            <a:r>
              <a:rPr lang="ru-RU" sz="1200" b="0" spc="0" dirty="0"/>
              <a:t>Основные этапы проекта, контрольные точки, ведущие к достижению промежуточных и конечных результатов.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11" y="1017175"/>
            <a:ext cx="8971180" cy="406876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этап: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есурсного центра -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регистрация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Ассоциации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социально ориентированных некоммерческих организаций Свердловской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области, подбор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команды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(выполнено);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этап: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Предоставление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услуг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первым НКО,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разработка,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апробация механизмов (выполнено)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этап: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Предоставление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услуг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НКО – поставщикам социальных услуг, коммерческим организациям,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общественным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объединениям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и др.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(постоянно)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этап: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комплекса средств автоматизации социального обслуживания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ПК СОН.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КРОН (выполнено);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этап: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Развертывание </a:t>
            </a:r>
            <a:r>
              <a:rPr lang="ru-R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подпроекта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«Непрерывное повышение квалификации в системе социального обслуживания» (направления Система повышения квалификации и Центр оценки квалификации по проф. стандартам в сфере социального обслуживания) (1 кв. 2021 г.);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этап: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 Ресурсного центра, участие в федеральных инициативах. 2020 год –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Ассоциация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социально ориентированных некоммерческих организаций Свердловской области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отобрана как региональный оператор 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общероссийской акции #</a:t>
            </a:r>
            <a:r>
              <a:rPr lang="ru-RU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МыВместе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этап: 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Тиражирование проекта</a:t>
            </a:r>
            <a:endParaRPr lang="ru-RU" sz="20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123360"/>
            <a:ext cx="11252138" cy="72923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600" dirty="0"/>
              <a:t>План реализации проекта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0485" y="4113808"/>
            <a:ext cx="2752716" cy="253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sergey\Downloads\Ресурсный центр «ОФИС НКО» _ Портал Ассоциации социально ориентированных некоммерческих организации Свердловской области_files\top-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366" y="327056"/>
            <a:ext cx="1918147" cy="21603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8675340" y="2479036"/>
            <a:ext cx="314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ru-RU" altLang="ru-RU" u="sng" dirty="0">
                <a:solidFill>
                  <a:srgbClr val="0070C0"/>
                </a:solidFill>
                <a:latin typeface="Book Antiqua" pitchFamily="18" charset="0"/>
              </a:rPr>
              <a:t>                 </a:t>
            </a:r>
            <a:r>
              <a:rPr lang="en-US" altLang="ru-RU" u="sng" dirty="0">
                <a:solidFill>
                  <a:srgbClr val="0070C0"/>
                </a:solidFill>
                <a:latin typeface="Book Antiqua" pitchFamily="18" charset="0"/>
              </a:rPr>
              <a:t>www.office-nko.ru</a:t>
            </a:r>
            <a:endParaRPr lang="ru-RU" altLang="ru-RU" u="sng" dirty="0">
              <a:solidFill>
                <a:srgbClr val="0070C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1209261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926136"/>
            <a:ext cx="11252138" cy="166199"/>
          </a:xfrm>
        </p:spPr>
        <p:txBody>
          <a:bodyPr/>
          <a:lstStyle/>
          <a:p>
            <a:r>
              <a:rPr lang="ru-RU" sz="1200" b="0" spc="0" dirty="0"/>
              <a:t>Какую проблему решает проект ? В чем ее актуальность? Каков масштаб проблемы?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427538"/>
            <a:ext cx="11252138" cy="498598"/>
          </a:xfrm>
        </p:spPr>
        <p:txBody>
          <a:bodyPr/>
          <a:lstStyle/>
          <a:p>
            <a:r>
              <a:rPr lang="ru-RU" sz="3600" dirty="0"/>
              <a:t>Проблема </a:t>
            </a:r>
          </a:p>
        </p:txBody>
      </p:sp>
      <p:sp>
        <p:nvSpPr>
          <p:cNvPr id="7" name="Стрелка вправо 61"/>
          <p:cNvSpPr>
            <a:spLocks noChangeArrowheads="1"/>
          </p:cNvSpPr>
          <p:nvPr/>
        </p:nvSpPr>
        <p:spPr bwMode="auto">
          <a:xfrm rot="16200000" flipH="1">
            <a:off x="2578226" y="2772270"/>
            <a:ext cx="435903" cy="503237"/>
          </a:xfrm>
          <a:prstGeom prst="rightArrow">
            <a:avLst>
              <a:gd name="adj1" fmla="val 50000"/>
              <a:gd name="adj2" fmla="val 20861"/>
            </a:avLst>
          </a:prstGeom>
          <a:solidFill>
            <a:srgbClr val="FF4549"/>
          </a:solidFill>
          <a:ln w="0" algn="ctr">
            <a:solidFill>
              <a:schemeClr val="hlink"/>
            </a:solidFill>
            <a:miter lim="800000"/>
            <a:headEnd/>
            <a:tailEnd/>
          </a:ln>
          <a:effectLst>
            <a:outerShdw dist="381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ru-RU">
              <a:solidFill>
                <a:schemeClr val="dk1"/>
              </a:solidFill>
            </a:endParaRPr>
          </a:p>
        </p:txBody>
      </p:sp>
      <p:sp>
        <p:nvSpPr>
          <p:cNvPr id="8" name="Содержимое 1"/>
          <p:cNvSpPr>
            <a:spLocks/>
          </p:cNvSpPr>
          <p:nvPr/>
        </p:nvSpPr>
        <p:spPr bwMode="auto">
          <a:xfrm>
            <a:off x="326778" y="1099682"/>
            <a:ext cx="2847868" cy="13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ru-RU" sz="600" b="1" dirty="0">
              <a:latin typeface="Lucida Sans Unicode" pitchFamily="34" charset="0"/>
            </a:endParaRPr>
          </a:p>
          <a:p>
            <a:pPr marL="85725">
              <a:defRPr/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НКО – поставщики </a:t>
            </a:r>
            <a:r>
              <a:rPr 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социальных </a:t>
            </a:r>
            <a:r>
              <a:rPr lang="ru-RU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услуг.</a:t>
            </a:r>
          </a:p>
          <a:p>
            <a:pPr marL="85725"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Слабые стороны</a:t>
            </a:r>
            <a:endParaRPr lang="ru-RU" sz="2700" dirty="0">
              <a:latin typeface="Lucida Sans Unicode" pitchFamily="34" charset="0"/>
            </a:endParaRPr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4830618" y="1120160"/>
            <a:ext cx="2453267" cy="29226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000" b="1" dirty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000" b="1" dirty="0" smtClean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едостаточный </a:t>
            </a:r>
            <a:r>
              <a:rPr lang="ru-RU" alt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управленческий и методический </a:t>
            </a:r>
            <a:r>
              <a:rPr lang="ru-RU" altLang="ru-RU" sz="2000" b="1" dirty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</a:t>
            </a:r>
            <a:endParaRPr lang="ru-RU" sz="2000" b="1" dirty="0">
              <a:solidFill>
                <a:srgbClr val="9437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4"/>
          <p:cNvSpPr/>
          <p:nvPr/>
        </p:nvSpPr>
        <p:spPr>
          <a:xfrm>
            <a:off x="4830617" y="4329666"/>
            <a:ext cx="2453267" cy="20591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ru-RU" sz="2000" b="1" dirty="0" smtClean="0">
              <a:solidFill>
                <a:srgbClr val="9437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2000" b="1" dirty="0" smtClean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Ограниченность </a:t>
            </a: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</a:t>
            </a:r>
            <a:endParaRPr lang="ru-RU" sz="2000" b="1" dirty="0">
              <a:solidFill>
                <a:srgbClr val="9437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4"/>
          <p:cNvSpPr/>
          <p:nvPr/>
        </p:nvSpPr>
        <p:spPr>
          <a:xfrm>
            <a:off x="535709" y="3411168"/>
            <a:ext cx="4085689" cy="20591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000" b="1" dirty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000" b="1" dirty="0" smtClean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азобщенность </a:t>
            </a:r>
            <a:r>
              <a:rPr lang="ru-RU" altLang="ru-RU" sz="2000" b="1" dirty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НКО, </a:t>
            </a:r>
            <a:r>
              <a:rPr lang="ru-RU" alt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механизмов выработки и внедрения оптимальных подходов в организации социального обслуживания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maksimova\Desktop\Видео+фото\3D\Fotolia_9747350_Subscription_XL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2792" y="1624640"/>
            <a:ext cx="1767387" cy="99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трелка вправо 61"/>
          <p:cNvSpPr>
            <a:spLocks noChangeArrowheads="1"/>
          </p:cNvSpPr>
          <p:nvPr/>
        </p:nvSpPr>
        <p:spPr bwMode="auto">
          <a:xfrm rot="10800000" flipH="1">
            <a:off x="4251471" y="1833934"/>
            <a:ext cx="435903" cy="503237"/>
          </a:xfrm>
          <a:prstGeom prst="rightArrow">
            <a:avLst>
              <a:gd name="adj1" fmla="val 50000"/>
              <a:gd name="adj2" fmla="val 20861"/>
            </a:avLst>
          </a:prstGeom>
          <a:solidFill>
            <a:srgbClr val="FF4549"/>
          </a:solidFill>
          <a:ln w="0" algn="ctr">
            <a:solidFill>
              <a:schemeClr val="hlink"/>
            </a:solidFill>
            <a:miter lim="800000"/>
            <a:headEnd/>
            <a:tailEnd/>
          </a:ln>
          <a:effectLst>
            <a:outerShdw dist="381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ru-RU">
              <a:solidFill>
                <a:schemeClr val="dk1"/>
              </a:solidFill>
            </a:endParaRPr>
          </a:p>
        </p:txBody>
      </p:sp>
      <p:sp>
        <p:nvSpPr>
          <p:cNvPr id="18" name="Стрелка вправо 61"/>
          <p:cNvSpPr>
            <a:spLocks noChangeArrowheads="1"/>
          </p:cNvSpPr>
          <p:nvPr/>
        </p:nvSpPr>
        <p:spPr bwMode="auto">
          <a:xfrm rot="13207222" flipH="1">
            <a:off x="3703021" y="2611376"/>
            <a:ext cx="435903" cy="503237"/>
          </a:xfrm>
          <a:prstGeom prst="rightArrow">
            <a:avLst>
              <a:gd name="adj1" fmla="val 50000"/>
              <a:gd name="adj2" fmla="val 20861"/>
            </a:avLst>
          </a:prstGeom>
          <a:solidFill>
            <a:srgbClr val="FF4549"/>
          </a:solidFill>
          <a:ln w="0" algn="ctr">
            <a:solidFill>
              <a:schemeClr val="hlink"/>
            </a:solidFill>
            <a:miter lim="800000"/>
            <a:headEnd/>
            <a:tailEnd/>
          </a:ln>
          <a:effectLst>
            <a:outerShdw dist="381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ru-RU">
              <a:solidFill>
                <a:schemeClr val="dk1"/>
              </a:solidFill>
            </a:endParaRPr>
          </a:p>
        </p:txBody>
      </p:sp>
      <p:pic>
        <p:nvPicPr>
          <p:cNvPr id="19" name="Picture 2" descr="C:\Documents and Settings\akushnikov\Local Settings\Temporary Internet Files\Content.IE5\K5U3K1UN\MCj0433883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6101" y="898311"/>
            <a:ext cx="726329" cy="72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Documents and Settings\akushnikov\Local Settings\Temporary Internet Files\Content.IE5\K5U3K1UN\MCj0433883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0617" y="4106753"/>
            <a:ext cx="726329" cy="72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Documents and Settings\akushnikov\Local Settings\Temporary Internet Files\Content.IE5\K5U3K1UN\MCj0433883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42" y="3195853"/>
            <a:ext cx="726329" cy="72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Шестиугольник 22"/>
          <p:cNvSpPr/>
          <p:nvPr/>
        </p:nvSpPr>
        <p:spPr>
          <a:xfrm>
            <a:off x="7372837" y="877460"/>
            <a:ext cx="4703354" cy="1266131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НКО специалистов</a:t>
            </a:r>
            <a:r>
              <a:rPr lang="ru-RU" dirty="0"/>
              <a:t>,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обладающих необходимыми управленческими и финансовыми компетенциями</a:t>
            </a:r>
            <a:endParaRPr lang="ru-RU" dirty="0"/>
          </a:p>
        </p:txBody>
      </p:sp>
      <p:sp>
        <p:nvSpPr>
          <p:cNvPr id="24" name="Шестиугольник 23"/>
          <p:cNvSpPr/>
          <p:nvPr/>
        </p:nvSpPr>
        <p:spPr>
          <a:xfrm>
            <a:off x="7372837" y="2211691"/>
            <a:ext cx="4703354" cy="1849040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низкий</a:t>
            </a:r>
            <a:r>
              <a:rPr lang="ru-RU" dirty="0"/>
              <a:t>,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 сравнению с государственными или коммерческими поставщиками, </a:t>
            </a:r>
            <a:r>
              <a:rPr lang="ru-RU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профессиональных навыков и методического обеспечения</a:t>
            </a:r>
          </a:p>
        </p:txBody>
      </p:sp>
      <p:sp>
        <p:nvSpPr>
          <p:cNvPr id="25" name="Шестиугольник 24"/>
          <p:cNvSpPr/>
          <p:nvPr/>
        </p:nvSpPr>
        <p:spPr>
          <a:xfrm>
            <a:off x="7372837" y="4374857"/>
            <a:ext cx="4703354" cy="2403438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Недостаточность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собственной финансово-экономической базы НКО - как оборотных средств, так и средств для инвестирования в развитие материально-технической базы деятельности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468374" y="5560673"/>
            <a:ext cx="3466317" cy="1207761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Разобщенность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позволяет системно управлять инновациями</a:t>
            </a:r>
          </a:p>
        </p:txBody>
      </p:sp>
    </p:spTree>
    <p:extLst>
      <p:ext uri="{BB962C8B-B14F-4D97-AF65-F5344CB8AC3E}">
        <p14:creationId xmlns="" xmlns:p14="http://schemas.microsoft.com/office/powerpoint/2010/main" val="3966369295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873374"/>
            <a:ext cx="11252138" cy="166199"/>
          </a:xfrm>
        </p:spPr>
        <p:txBody>
          <a:bodyPr/>
          <a:lstStyle/>
          <a:p>
            <a:r>
              <a:rPr lang="ru-RU" sz="1200" b="0" kern="1200" spc="0" dirty="0">
                <a:solidFill>
                  <a:schemeClr val="dk1"/>
                </a:solidFill>
              </a:rPr>
              <a:t>Источники финансирования, наличие команды, инфраструктура и т.д.</a:t>
            </a:r>
            <a:endParaRPr lang="ru-RU" sz="1200" b="0" spc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75" y="1298084"/>
            <a:ext cx="11252200" cy="5370571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Получено предварительное согласие на работу в проекте НКО-поставщиков социальных услуг из 3 регионов РФ;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Создана организация – оператор, осуществляющая функции Ресурсного центра;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Сформированы рабочие группы из практиков социального обслуживания по направлениям развития проекта;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Развернута облачная площадка для обмена информацией в рамках проекта;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Организовано взаимодействие с Министерством социальной политики Свердловской области;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кампания, развитие и региональная адаптация средств автоматизации будут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стоить порядка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млн. руб.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374776"/>
            <a:ext cx="11252138" cy="498598"/>
          </a:xfrm>
        </p:spPr>
        <p:txBody>
          <a:bodyPr/>
          <a:lstStyle/>
          <a:p>
            <a:r>
              <a:rPr lang="ru-RU" sz="3600" dirty="0"/>
              <a:t>Ресурсное обеспечение проекта</a:t>
            </a:r>
          </a:p>
        </p:txBody>
      </p:sp>
    </p:spTree>
    <p:extLst>
      <p:ext uri="{BB962C8B-B14F-4D97-AF65-F5344CB8AC3E}">
        <p14:creationId xmlns="" xmlns:p14="http://schemas.microsoft.com/office/powerpoint/2010/main" val="2359627485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873374"/>
            <a:ext cx="11252138" cy="184666"/>
          </a:xfr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b="0" kern="1200" spc="0" dirty="0">
                <a:solidFill>
                  <a:schemeClr val="dk1"/>
                </a:solidFill>
              </a:rPr>
              <a:t>Перечень ключевых рисков.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94" y="1196339"/>
            <a:ext cx="11525505" cy="5128261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Автомизация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профессионального сообщества, неготовность к системному комплексному взаимодействию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Изменение акцентов федеральной государственной политики в сфере развития рынка социальных услуг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Противодействие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субъектовых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органов власти, уполномоченных в сфере социального обслуживания, «импортированию» проекта из другого региона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144135"/>
            <a:ext cx="11252138" cy="72923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600" dirty="0"/>
              <a:t>Риски </a:t>
            </a:r>
          </a:p>
        </p:txBody>
      </p:sp>
    </p:spTree>
    <p:extLst>
      <p:ext uri="{BB962C8B-B14F-4D97-AF65-F5344CB8AC3E}">
        <p14:creationId xmlns="" xmlns:p14="http://schemas.microsoft.com/office/powerpoint/2010/main" val="2163887123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891841"/>
            <a:ext cx="11252138" cy="166199"/>
          </a:xfrm>
        </p:spPr>
        <p:txBody>
          <a:bodyPr/>
          <a:lstStyle/>
          <a:p>
            <a:pPr algn="ctr"/>
            <a:r>
              <a:rPr lang="ru-RU" sz="1200" b="0" spc="0" dirty="0"/>
              <a:t>По срокам, по стоимости, по технологиям, по безопасности, по географии и т.д.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отсутствуют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144135"/>
            <a:ext cx="11252138" cy="72923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3600" dirty="0"/>
              <a:t>Ограничения  </a:t>
            </a: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02" y="0"/>
            <a:ext cx="992304" cy="9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15881893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817974"/>
            <a:ext cx="11252138" cy="332399"/>
          </a:xfrm>
        </p:spPr>
        <p:txBody>
          <a:bodyPr/>
          <a:lstStyle/>
          <a:p>
            <a:pPr algn="ctr"/>
            <a:r>
              <a:rPr lang="ru-RU" sz="1200" b="0" kern="1200" spc="0" dirty="0">
                <a:solidFill>
                  <a:schemeClr val="dk1"/>
                </a:solidFill>
              </a:rPr>
              <a:t>Какой рынок создает, развивает реализация проекта? Какой эффект даст реализация проекта вне системы заявителя, а не внутри нее? </a:t>
            </a:r>
            <a:br>
              <a:rPr lang="ru-RU" sz="1200" b="0" kern="1200" spc="0" dirty="0">
                <a:solidFill>
                  <a:schemeClr val="dk1"/>
                </a:solidFill>
              </a:rPr>
            </a:br>
            <a:r>
              <a:rPr lang="ru-RU" sz="1200" b="0" spc="0" dirty="0"/>
              <a:t>Изменение поведения людей или функционирования объектов и систем, к которому приводит использование результата проекта?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75" y="1248073"/>
            <a:ext cx="11252200" cy="4881833"/>
          </a:xfrm>
        </p:spPr>
        <p:txBody>
          <a:bodyPr/>
          <a:lstStyle/>
          <a:p>
            <a:pPr marL="0" indent="0" fontAlgn="base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позиций негосударственных НКО на рынке социальных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услуг.</a:t>
            </a:r>
          </a:p>
          <a:p>
            <a:pPr marL="0" indent="0" fontAlgn="base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социального обслуживания от ситуационной социальной эффективности и процессного образа системы, «оказывающей невероятный объем услуг» к «формированию человек-ориентированной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human-centere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комфортной среды, позволяющей компенсировать имеющиеся ограничения и развивать персональные состояния человека, оптимизируя их»</a:t>
            </a:r>
            <a:endParaRPr lang="ru-RU" sz="20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Такое изменение опирается на:</a:t>
            </a:r>
          </a:p>
          <a:p>
            <a:pPr marL="0" indent="0" fontAlgn="base">
              <a:buNone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1.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Становление конкуренции на рынке социальных услуг, совместное действие государственных и негосударственных некоммерческих структур, субъектов предпринимательской деятельности, развитие ГЧП в социальной сфере, государственное управление через стандарты и контроль;</a:t>
            </a:r>
          </a:p>
          <a:p>
            <a:pPr marL="0" indent="0" fontAlgn="base">
              <a:buNone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2.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Развитие информационного общества и цифровизацию технологий. Это и аппаратный мониторинг состояния здоровья, и адаптированные сервисы доступа к благам, и оптимизация социальных ролей на базе информационных технологий, новое поколение решений и стандартов предоставления социальных услуг;</a:t>
            </a:r>
          </a:p>
          <a:p>
            <a:pPr marL="0" indent="0" fontAlgn="base">
              <a:buNone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3.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Формирование научной и методической базы социальной работы, системы развития компетенций социальных работников;</a:t>
            </a:r>
          </a:p>
          <a:p>
            <a:pPr marL="0" indent="0" fontAlgn="base">
              <a:buNone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4.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Развитие сообщества профессионалов, поставщиков и получателей услуг, добровольцев с единой ценностной системой.</a:t>
            </a:r>
          </a:p>
          <a:p>
            <a:pPr marL="0" indent="0">
              <a:buNone/>
            </a:pPr>
            <a:endParaRPr lang="ru-RU" sz="18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88735"/>
            <a:ext cx="11252138" cy="72923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3600" dirty="0"/>
              <a:t>Эффекты от реализации проекта   </a:t>
            </a: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327" y="0"/>
            <a:ext cx="992304" cy="9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42567985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926136"/>
            <a:ext cx="11252138" cy="166199"/>
          </a:xfrm>
        </p:spPr>
        <p:txBody>
          <a:bodyPr/>
          <a:lstStyle/>
          <a:p>
            <a:r>
              <a:rPr lang="ru-RU" sz="1200" b="0" spc="0" dirty="0"/>
              <a:t>Какую проблему решает проект ? В чем ее актуальность? Каков масштаб проблемы?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661" y="1350505"/>
            <a:ext cx="8229230" cy="5426015"/>
          </a:xfrm>
        </p:spPr>
        <p:txBody>
          <a:bodyPr/>
          <a:lstStyle/>
          <a:p>
            <a:pPr marL="85725" indent="0">
              <a:buNone/>
              <a:defRPr/>
            </a:pPr>
            <a:r>
              <a:rPr lang="ru-RU" altLang="ru-RU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В качестве поставщиков государственных социальных услуг, действующих в условиях рынка, НКО – поставщики социальных услуг зачастую </a:t>
            </a:r>
            <a:r>
              <a:rPr lang="ru-RU" alt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проигрывают государственным и коммерческим организациям</a:t>
            </a:r>
            <a:r>
              <a:rPr lang="ru-RU" altLang="ru-RU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, поскольку:</a:t>
            </a:r>
          </a:p>
          <a:p>
            <a:pPr marL="85725" indent="0">
              <a:spcBef>
                <a:spcPts val="600"/>
              </a:spcBef>
              <a:buNone/>
              <a:defRPr/>
            </a:pPr>
            <a:r>
              <a:rPr lang="ru-RU" alt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altLang="ru-RU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Обладают  </a:t>
            </a:r>
            <a:r>
              <a:rPr lang="ru-RU" altLang="ru-RU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недостаточным </a:t>
            </a:r>
            <a:r>
              <a:rPr lang="ru-RU" altLang="ru-RU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 управленческим  и  методическим  потенциалом</a:t>
            </a:r>
            <a:r>
              <a:rPr lang="ru-RU" altLang="ru-RU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;</a:t>
            </a:r>
          </a:p>
          <a:p>
            <a:pPr marL="85725" indent="0">
              <a:spcBef>
                <a:spcPts val="600"/>
              </a:spcBef>
              <a:buNone/>
              <a:defRPr/>
            </a:pPr>
            <a:r>
              <a:rPr lang="ru-RU" alt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altLang="ru-RU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Ограничены  в  ресурсах </a:t>
            </a:r>
            <a:r>
              <a:rPr lang="ru-RU" altLang="ru-RU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(в первую очередь в </a:t>
            </a:r>
            <a:r>
              <a:rPr lang="ru-RU" altLang="ru-RU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финансовых, материальных </a:t>
            </a:r>
            <a:r>
              <a:rPr lang="ru-RU" altLang="ru-RU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и кадровых);</a:t>
            </a:r>
          </a:p>
          <a:p>
            <a:pPr marL="85725" indent="0">
              <a:spcBef>
                <a:spcPts val="600"/>
              </a:spcBef>
              <a:buNone/>
              <a:defRPr/>
            </a:pPr>
            <a:r>
              <a:rPr lang="ru-RU" alt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altLang="ru-RU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Разобщены, в том числе не </a:t>
            </a:r>
            <a:r>
              <a:rPr lang="ru-RU" altLang="ru-RU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имеют </a:t>
            </a:r>
            <a:r>
              <a:rPr lang="ru-RU" altLang="ru-RU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консолидированных механизмов </a:t>
            </a:r>
            <a:r>
              <a:rPr lang="ru-RU" altLang="ru-RU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выработки и внедрения эффективных подходов </a:t>
            </a:r>
            <a:r>
              <a:rPr lang="ru-RU" altLang="ru-RU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и инноваций в </a:t>
            </a:r>
            <a:r>
              <a:rPr lang="ru-RU" altLang="ru-RU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организации социального обслуживания.</a:t>
            </a:r>
          </a:p>
          <a:p>
            <a:pPr marL="85725" indent="0">
              <a:spcBef>
                <a:spcPts val="0"/>
              </a:spcBef>
              <a:buNone/>
              <a:defRPr/>
            </a:pPr>
            <a:r>
              <a:rPr lang="ru-RU" altLang="ru-RU" sz="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	</a:t>
            </a:r>
          </a:p>
          <a:p>
            <a:pPr marL="85725" indent="0">
              <a:buNone/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масса </a:t>
            </a:r>
            <a:r>
              <a:rPr lang="ru-RU" alt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НКО имеют значительный опыт в сфере социального служения и пользуются доверием у социально незащищенных категорий населения, </a:t>
            </a:r>
            <a:r>
              <a:rPr lang="ru-RU" alt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располагают перспективными прикладными наработками</a:t>
            </a:r>
            <a:endParaRPr lang="ru-RU" alt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indent="0">
              <a:buNone/>
              <a:defRPr/>
            </a:pPr>
            <a:r>
              <a:rPr lang="ru-RU" alt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Появление таких НКО </a:t>
            </a:r>
            <a:r>
              <a:rPr lang="ru-RU" alt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на рынке социальных услуг востребовано, на что в том числе указал </a:t>
            </a: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Президент </a:t>
            </a: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России В.В. Путин в посланиях Федеральному Собранию 2015 и 2016 </a:t>
            </a: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годов.</a:t>
            </a:r>
          </a:p>
          <a:p>
            <a:pPr marL="85725" indent="0">
              <a:buNone/>
              <a:defRPr/>
            </a:pPr>
            <a:r>
              <a:rPr lang="ru-RU" alt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Данная проблема актуальна на всей территории Российской Федерации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427538"/>
            <a:ext cx="11252138" cy="498598"/>
          </a:xfrm>
        </p:spPr>
        <p:txBody>
          <a:bodyPr/>
          <a:lstStyle/>
          <a:p>
            <a:r>
              <a:rPr lang="ru-RU" sz="3600" dirty="0" smtClean="0"/>
              <a:t>       Проблема </a:t>
            </a:r>
            <a:endParaRPr lang="ru-RU" sz="3600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02" y="125114"/>
            <a:ext cx="835762" cy="80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4"/>
          <p:cNvSpPr/>
          <p:nvPr/>
        </p:nvSpPr>
        <p:spPr>
          <a:xfrm>
            <a:off x="272602" y="1358724"/>
            <a:ext cx="3505059" cy="177127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2000" b="1" dirty="0" smtClean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 smtClean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 НКО в России</a:t>
            </a:r>
            <a:r>
              <a:rPr lang="ru-RU" sz="2000" b="1" dirty="0" smtClean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 </a:t>
            </a:r>
            <a:r>
              <a:rPr lang="ru-RU" sz="2000" b="1" dirty="0" smtClean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переданы </a:t>
            </a:r>
            <a:r>
              <a:rPr lang="ru-RU" sz="2000" b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исполнение социальные услуги, предоставляемые за счет бюджета</a:t>
            </a:r>
          </a:p>
        </p:txBody>
      </p:sp>
      <p:sp>
        <p:nvSpPr>
          <p:cNvPr id="7" name="Скругленный прямоугольник 4"/>
          <p:cNvSpPr/>
          <p:nvPr/>
        </p:nvSpPr>
        <p:spPr>
          <a:xfrm>
            <a:off x="272601" y="3219851"/>
            <a:ext cx="3505059" cy="13890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ru-RU" sz="2000" b="1" dirty="0" smtClean="0">
              <a:solidFill>
                <a:srgbClr val="9437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2000" b="1" dirty="0" smtClean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млрд. руб. в год </a:t>
            </a:r>
            <a:r>
              <a:rPr lang="ru-RU" sz="2000" b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финансовых средств, передаваемых НКО</a:t>
            </a:r>
          </a:p>
          <a:p>
            <a:pPr algn="ctr">
              <a:defRPr/>
            </a:pPr>
            <a:endParaRPr lang="ru-RU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4"/>
          <p:cNvSpPr/>
          <p:nvPr/>
        </p:nvSpPr>
        <p:spPr>
          <a:xfrm>
            <a:off x="6493164" y="240146"/>
            <a:ext cx="5513727" cy="10067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ru-RU" sz="2000" b="1" dirty="0" smtClean="0">
              <a:solidFill>
                <a:srgbClr val="9437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отечественного рынка социальных услуг - около 19 000 000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получателей социальных услуг в год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4"/>
          <p:cNvSpPr/>
          <p:nvPr/>
        </p:nvSpPr>
        <p:spPr>
          <a:xfrm>
            <a:off x="286459" y="4711523"/>
            <a:ext cx="3505059" cy="13890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ru-RU" sz="2000" b="1" dirty="0" smtClean="0">
              <a:solidFill>
                <a:srgbClr val="9437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2000" b="1" dirty="0" smtClean="0">
                <a:solidFill>
                  <a:srgbClr val="943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1 300 000 </a:t>
            </a:r>
            <a:r>
              <a:rPr lang="ru-RU" altLang="ru-RU" sz="2000" b="1" dirty="0" smtClean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получателей социальных услуг у НКО</a:t>
            </a:r>
            <a:endParaRPr lang="ru-RU" sz="2000" b="1" dirty="0">
              <a:solidFill>
                <a:srgbClr val="943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7363703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926136"/>
            <a:ext cx="11252138" cy="166199"/>
          </a:xfrm>
        </p:spPr>
        <p:txBody>
          <a:bodyPr/>
          <a:lstStyle/>
          <a:p>
            <a:r>
              <a:rPr lang="ru-RU" sz="1200" b="0" spc="0" dirty="0"/>
              <a:t>Какое желаемое состояние мы планируем достичь реализацией проекта? Проблема, переформулированная в позитивном ключе.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999" y="1125901"/>
            <a:ext cx="10583805" cy="546843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Основная цель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- это формирование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специализированной благоприятной среды развития для НКО-поставщиков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социальных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услуг,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позволяющей:</a:t>
            </a: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Компенсировать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слабые стороны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НКО, </a:t>
            </a:r>
            <a:r>
              <a:rPr lang="ru-RU" alt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как субъектов рынка. Такое выравнивание позиций по отношению к государственным и коммерческим структурам возможно </a:t>
            </a:r>
            <a:r>
              <a:rPr lang="ru-RU" alt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за счет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сервисов ресурсного центра;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Сохранять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и развивать уникальные преимущества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НКО, как поставщиков социальных услуг, проводя системную политику развития сильных сторон, присущих организациям гражданского сектора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Развивать отрасль социального обслуживания в новом понимании - как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деятельность по формированию человек-ориентированной комфортной среды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, позволяющей каждому члену общества, нуждающемуся в помощи, компенсировать имеющиеся ограничения и развивать персональные состояния, оптимизируя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их. Последнее позволит повысить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качество социальных услуг, предоставляемых гражданам, а также эффективность социального обслуживания, как его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способность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решать трудные жизненные ситуации конкретных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людей</a:t>
            </a:r>
            <a:endParaRPr lang="ru-RU" sz="2400" dirty="0">
              <a:solidFill>
                <a:srgbClr val="222222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75" y="427538"/>
            <a:ext cx="11252138" cy="498598"/>
          </a:xfrm>
        </p:spPr>
        <p:txBody>
          <a:bodyPr/>
          <a:lstStyle/>
          <a:p>
            <a:r>
              <a:rPr lang="ru-RU" sz="3600" dirty="0"/>
              <a:t>Цель проекта </a:t>
            </a:r>
          </a:p>
        </p:txBody>
      </p:sp>
      <p:sp>
        <p:nvSpPr>
          <p:cNvPr id="5" name="Овал 4"/>
          <p:cNvSpPr/>
          <p:nvPr/>
        </p:nvSpPr>
        <p:spPr>
          <a:xfrm>
            <a:off x="468375" y="2087881"/>
            <a:ext cx="32004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72994" y="3154676"/>
            <a:ext cx="32004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7" name="Picture 2" descr="C:\Documents and Settings\akushnikov\Local Settings\Temporary Internet Files\Content.IE5\K5U3K1UN\MCj0433883000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3" y="931994"/>
            <a:ext cx="940764" cy="9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477612" y="4193770"/>
            <a:ext cx="32004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2667613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926136"/>
            <a:ext cx="11252138" cy="166199"/>
          </a:xfrm>
        </p:spPr>
        <p:txBody>
          <a:bodyPr/>
          <a:lstStyle/>
          <a:p>
            <a:r>
              <a:rPr lang="ru-RU" sz="1200" b="0" spc="0" dirty="0"/>
              <a:t>Краткое описание предлагаемого решения. </a:t>
            </a:r>
          </a:p>
        </p:txBody>
      </p:sp>
      <p:pic>
        <p:nvPicPr>
          <p:cNvPr id="1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02" y="125114"/>
            <a:ext cx="76517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2309" y="388626"/>
            <a:ext cx="11392709" cy="1125436"/>
          </a:xfrm>
        </p:spPr>
        <p:txBody>
          <a:bodyPr/>
          <a:lstStyle/>
          <a:p>
            <a:r>
              <a:rPr lang="ru-RU" sz="3600" dirty="0" smtClean="0"/>
              <a:t>     Суть проекта</a:t>
            </a:r>
            <a:endParaRPr lang="ru-RU" sz="1800" b="1" dirty="0">
              <a:solidFill>
                <a:srgbClr val="0C3F8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endParaRPr lang="ru-RU" sz="3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73" y="295564"/>
            <a:ext cx="8362933" cy="646544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85251" y="1304749"/>
            <a:ext cx="320769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Специализированная среда </a:t>
            </a:r>
            <a:r>
              <a:rPr lang="ru-RU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для развития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НКО</a:t>
            </a:r>
            <a:r>
              <a:rPr lang="ru-RU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-поставщиков социальных услуг</a:t>
            </a: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одержимое 1"/>
          <p:cNvSpPr txBox="1">
            <a:spLocks/>
          </p:cNvSpPr>
          <p:nvPr/>
        </p:nvSpPr>
        <p:spPr>
          <a:xfrm>
            <a:off x="25978" y="3335471"/>
            <a:ext cx="3622387" cy="3462482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Font typeface="Wingdings 3" pitchFamily="18" charset="2"/>
              <a:buNone/>
              <a:defRPr/>
            </a:pPr>
            <a:endParaRPr lang="ru-RU" altLang="ru-RU" sz="600" b="1" dirty="0" smtClean="0">
              <a:latin typeface="Lucida Sans Unicode" pitchFamily="34" charset="0"/>
            </a:endParaRPr>
          </a:p>
          <a:p>
            <a:pPr marL="85725" indent="0" algn="ctr">
              <a:buFont typeface="Wingdings 3" pitchFamily="18" charset="2"/>
              <a:buNone/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направлений</a:t>
            </a:r>
            <a:endParaRPr lang="ru-RU" alt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indent="0" algn="ctr">
              <a:buFont typeface="Arial" charset="0"/>
              <a:buNone/>
              <a:defRPr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 dirty="0">
                <a:solidFill>
                  <a:srgbClr val="0C3F8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i="1" dirty="0" smtClean="0">
                <a:solidFill>
                  <a:srgbClr val="0C3F8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и развития НКО на рынке социальных услуг, совершенствования системы социального обслуживания в целом</a:t>
            </a:r>
            <a:endParaRPr lang="ru-RU" alt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indent="0" algn="ctr">
              <a:buFont typeface="Wingdings 3" pitchFamily="18" charset="2"/>
              <a:buNone/>
              <a:defRPr/>
            </a:pPr>
            <a:endParaRPr lang="ru-RU" altLang="ru-RU" sz="2400" dirty="0" smtClean="0"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77594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926136"/>
            <a:ext cx="11252138" cy="166199"/>
          </a:xfrm>
        </p:spPr>
        <p:txBody>
          <a:bodyPr/>
          <a:lstStyle/>
          <a:p>
            <a:r>
              <a:rPr lang="ru-RU" sz="1200" b="0" spc="0" dirty="0"/>
              <a:t>Краткое описание предлагаемого решения. </a:t>
            </a:r>
          </a:p>
        </p:txBody>
      </p:sp>
      <p:pic>
        <p:nvPicPr>
          <p:cNvPr id="1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02" y="125114"/>
            <a:ext cx="76517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2309" y="388626"/>
            <a:ext cx="11392709" cy="1125436"/>
          </a:xfrm>
        </p:spPr>
        <p:txBody>
          <a:bodyPr/>
          <a:lstStyle/>
          <a:p>
            <a:r>
              <a:rPr lang="ru-RU" sz="3600" dirty="0" smtClean="0"/>
              <a:t>     Суть проекта</a:t>
            </a:r>
            <a:endParaRPr lang="ru-RU" sz="1800" b="1" dirty="0">
              <a:solidFill>
                <a:srgbClr val="0C3F8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09" y="492620"/>
            <a:ext cx="8303491" cy="5792951"/>
          </a:xfrm>
          <a:prstGeom prst="rect">
            <a:avLst/>
          </a:prstGeom>
        </p:spPr>
      </p:pic>
      <p:graphicFrame>
        <p:nvGraphicFramePr>
          <p:cNvPr id="9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7243802"/>
              </p:ext>
            </p:extLst>
          </p:nvPr>
        </p:nvGraphicFramePr>
        <p:xfrm>
          <a:off x="362311" y="1618056"/>
          <a:ext cx="3295290" cy="3947160"/>
        </p:xfrm>
        <a:graphic>
          <a:graphicData uri="http://schemas.openxmlformats.org/drawingml/2006/table">
            <a:tbl>
              <a:tblPr/>
              <a:tblGrid>
                <a:gridCol w="32952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74380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Данный комплекс сервисов ориентирован на НКО, но на практике востребован и у субъектов малого предпринимательства - мелких коммерческих организаций, работающих в сфере социального обслуживания</a:t>
                      </a:r>
                      <a:endParaRPr kumimoji="0" lang="ru-RU" altLang="ru-RU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7553468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5" y="926136"/>
            <a:ext cx="11252138" cy="166199"/>
          </a:xfrm>
        </p:spPr>
        <p:txBody>
          <a:bodyPr/>
          <a:lstStyle/>
          <a:p>
            <a:r>
              <a:rPr lang="ru-RU" sz="1200" b="0" spc="0" dirty="0"/>
              <a:t>Краткое описание предлагаемого решения. </a:t>
            </a:r>
          </a:p>
        </p:txBody>
      </p:sp>
      <p:pic>
        <p:nvPicPr>
          <p:cNvPr id="1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02" y="125114"/>
            <a:ext cx="76517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2309" y="388626"/>
            <a:ext cx="11392709" cy="1125436"/>
          </a:xfrm>
        </p:spPr>
        <p:txBody>
          <a:bodyPr/>
          <a:lstStyle/>
          <a:p>
            <a:r>
              <a:rPr lang="ru-RU" sz="3600" dirty="0" smtClean="0"/>
              <a:t>     Суть проекта</a:t>
            </a:r>
            <a:endParaRPr lang="ru-RU" sz="1800" b="1" dirty="0">
              <a:solidFill>
                <a:srgbClr val="0C3F8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endParaRPr lang="ru-RU" sz="3600" dirty="0"/>
          </a:p>
        </p:txBody>
      </p:sp>
      <p:graphicFrame>
        <p:nvGraphicFramePr>
          <p:cNvPr id="9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83620567"/>
              </p:ext>
            </p:extLst>
          </p:nvPr>
        </p:nvGraphicFramePr>
        <p:xfrm>
          <a:off x="272601" y="1368679"/>
          <a:ext cx="2950889" cy="5273040"/>
        </p:xfrm>
        <a:graphic>
          <a:graphicData uri="http://schemas.openxmlformats.org/drawingml/2006/table">
            <a:tbl>
              <a:tblPr/>
              <a:tblGrid>
                <a:gridCol w="29508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253794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Исходя из нашего видения будущего системы социального обслуживания, организованы разработка и внедрение программно-аппаратных комплексов «Планшет социального работника» на основе программного обеспечения «ПК СОН. КРОН «Социальное обслуживание граждан в негосударственных организациях»</a:t>
                      </a:r>
                      <a:endParaRPr kumimoji="0" lang="ru-RU" altLang="ru-RU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73076" y="388626"/>
            <a:ext cx="64105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Управление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технологическими процессами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предоставления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социальных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услуг (в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т.ч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автоматизация)</a:t>
            </a:r>
          </a:p>
        </p:txBody>
      </p:sp>
      <p:pic>
        <p:nvPicPr>
          <p:cNvPr id="8" name="Picture 2" descr="http://office-nko.ru/wp-content/uploads/2020/08/PK-SON.KRON-Socialnoe-obsluzhivanie-grazhdan-v-negosudarstvennyh-organizaciyah-kopiya-e1597657820987-2048x7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55" y="5702227"/>
            <a:ext cx="4061127" cy="10987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15855" y="1100967"/>
            <a:ext cx="8793017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Образ </a:t>
            </a:r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будущего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системы социального обслуживания мы связываем с трансформацией ее миссии от ситуационной социальной эффективности и процессного образа системы, «оказывающей невероятный объем услуг» к «формированию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человек-ориентированной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human-centere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комфортной среды, позволяющей компенсировать имеющиеся ограничения и развивать персональные состояния человека, оптимизируя их».</a:t>
            </a:r>
          </a:p>
          <a:p>
            <a:pPr>
              <a:spcBef>
                <a:spcPts val="600"/>
              </a:spcBef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соответствия новой миссии должны изменяться:</a:t>
            </a:r>
          </a:p>
          <a:p>
            <a:pPr>
              <a:spcBef>
                <a:spcPts val="600"/>
              </a:spcBef>
            </a:pPr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организации деятельности поставщиков социальных услуг;</a:t>
            </a:r>
          </a:p>
          <a:p>
            <a:pPr>
              <a:spcBef>
                <a:spcPts val="600"/>
              </a:spcBef>
            </a:pPr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роли социальных работников;</a:t>
            </a:r>
          </a:p>
          <a:p>
            <a:pPr>
              <a:spcBef>
                <a:spcPts val="600"/>
              </a:spcBef>
            </a:pPr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Адаптированная среда для получателя социальных услуг, как набор сервисов, через которые человек комфортно и безопасно взаимодействует с окружающим миром, реализует и развивает свой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1659064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96455455"/>
              </p:ext>
            </p:extLst>
          </p:nvPr>
        </p:nvGraphicFramePr>
        <p:xfrm>
          <a:off x="362311" y="1368679"/>
          <a:ext cx="2778053" cy="4663440"/>
        </p:xfrm>
        <a:graphic>
          <a:graphicData uri="http://schemas.openxmlformats.org/drawingml/2006/table">
            <a:tbl>
              <a:tblPr/>
              <a:tblGrid>
                <a:gridCol w="27780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74380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Разрабатываемые решения в сфере прикладной автоматизации деятельности по предоставлению социальных услуг </a:t>
                      </a:r>
                      <a:endParaRPr kumimoji="0" lang="en-US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предназначены для НКО, но по своему функционалу универсальны и могут применяться любыми поставщиками социальных услуг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http://office-nko.ru/wp-content/uploads/2020/08/PK-SON.KRON-Socialnoe-obsluzhivanie-grazhdan-v-negosudarstvennyh-organizaciyah-kopiya-e1597657820987-2048x7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98" y="401652"/>
            <a:ext cx="5526040" cy="1409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602" y="125114"/>
            <a:ext cx="76517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37777" y="365378"/>
            <a:ext cx="5125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Управление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технологическими процессами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предоставления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социальных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услуг (в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т.ч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автоматизация)</a:t>
            </a:r>
          </a:p>
        </p:txBody>
      </p:sp>
      <p:pic>
        <p:nvPicPr>
          <p:cNvPr id="1905666" name="Picture 2" descr="http://office-nko.ru/wp-content/uploads/2020/08/kron-web-tech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53" y="1515771"/>
            <a:ext cx="1743075" cy="1743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5668" name="Picture 4" descr="http://office-nko.ru/wp-content/uploads/2020/08/off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94" y="2936192"/>
            <a:ext cx="1743075" cy="1743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5670" name="Picture 6" descr="http://office-nko.ru/wp-content/uploads/2020/08/track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314" y="4350940"/>
            <a:ext cx="1743075" cy="1743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5672" name="Picture 8" descr="http://office-nko.ru/wp-content/uploads/2020/08/sho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20" y="5222478"/>
            <a:ext cx="1743075" cy="1743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одержимое 1"/>
          <p:cNvSpPr>
            <a:spLocks/>
          </p:cNvSpPr>
          <p:nvPr/>
        </p:nvSpPr>
        <p:spPr bwMode="auto">
          <a:xfrm>
            <a:off x="4677115" y="1708524"/>
            <a:ext cx="4959045" cy="101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ru-RU" sz="600" b="1" dirty="0">
              <a:latin typeface="Lucida Sans Unicode" pitchFamily="34" charset="0"/>
            </a:endParaRPr>
          </a:p>
          <a:p>
            <a:pPr marL="85725"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Технологии 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социального обслуживания граждан в негосударственных </a:t>
            </a: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организациях (процедуры от заключения договора с клиентом  до сдачи отчетности в госорган)</a:t>
            </a:r>
            <a:endParaRPr lang="ru-RU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" name="Содержимое 1"/>
          <p:cNvSpPr>
            <a:spLocks/>
          </p:cNvSpPr>
          <p:nvPr/>
        </p:nvSpPr>
        <p:spPr bwMode="auto">
          <a:xfrm>
            <a:off x="4678937" y="3119087"/>
            <a:ext cx="4548190" cy="83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ru-RU" sz="600" b="1" dirty="0">
              <a:latin typeface="Lucida Sans Unicode" pitchFamily="34" charset="0"/>
            </a:endParaRPr>
          </a:p>
          <a:p>
            <a:pPr marL="85725">
              <a:defRPr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М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обильный офис </a:t>
            </a: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социального работника (учет и действия непосредственно по месту оказания услуг)</a:t>
            </a:r>
            <a:endParaRPr lang="ru-RU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Содержимое 1"/>
          <p:cNvSpPr>
            <a:spLocks/>
          </p:cNvSpPr>
          <p:nvPr/>
        </p:nvSpPr>
        <p:spPr bwMode="auto">
          <a:xfrm>
            <a:off x="4707437" y="4368445"/>
            <a:ext cx="4519690" cy="83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ru-RU" sz="600" b="1" dirty="0">
              <a:latin typeface="Lucida Sans Unicode" pitchFamily="34" charset="0"/>
            </a:endParaRPr>
          </a:p>
          <a:p>
            <a:pPr marL="85725">
              <a:defRPr/>
            </a:pP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Треккер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социального работника (организация, контроль и помощь в нештатных ситуациях)</a:t>
            </a:r>
            <a:endParaRPr lang="ru-RU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" name="Содержимое 1"/>
          <p:cNvSpPr>
            <a:spLocks/>
          </p:cNvSpPr>
          <p:nvPr/>
        </p:nvSpPr>
        <p:spPr bwMode="auto">
          <a:xfrm>
            <a:off x="6177325" y="5694019"/>
            <a:ext cx="4407548" cy="110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ru-RU" sz="600" b="1" dirty="0">
              <a:latin typeface="Lucida Sans Unicode" pitchFamily="34" charset="0"/>
            </a:endParaRPr>
          </a:p>
          <a:p>
            <a:pPr marL="85725"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Социальный </a:t>
            </a:r>
          </a:p>
          <a:p>
            <a:pPr marL="85725"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магазин </a:t>
            </a: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(безопасный доступ к товарам и услугам на льготных условиях)</a:t>
            </a:r>
            <a:endParaRPr lang="ru-RU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905674" name="Picture 10" descr="http://office-nko.ru/wp-content/uploads/2020/04/dostavka-pitaniya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668" y="2271371"/>
            <a:ext cx="1916021" cy="2746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5842" y="6218570"/>
            <a:ext cx="3432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http://office-nko.ru/son-kron/</a:t>
            </a:r>
          </a:p>
        </p:txBody>
      </p:sp>
      <p:pic>
        <p:nvPicPr>
          <p:cNvPr id="1905678" name="Picture 14" descr="http://office-nko.ru/wp-content/uploads/2019/12/6859_soc-tablet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65" y="3443025"/>
            <a:ext cx="1762991" cy="1175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5676" name="Picture 12" descr="http://office-nko.ru/wp-content/uploads/2020/04/26199045-fcc0-4087-bbca-21e8033674f6-e1586599826168-777x43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34" y="4411955"/>
            <a:ext cx="2989176" cy="1681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8708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1"/>
          <p:cNvSpPr>
            <a:spLocks/>
          </p:cNvSpPr>
          <p:nvPr/>
        </p:nvSpPr>
        <p:spPr bwMode="auto">
          <a:xfrm>
            <a:off x="353683" y="1621766"/>
            <a:ext cx="11671540" cy="501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endParaRPr lang="ru-RU" sz="600" dirty="0">
              <a:latin typeface="Lucida Sans Unicode" pitchFamily="34" charset="0"/>
            </a:endParaRPr>
          </a:p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endParaRPr lang="ru-RU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endParaRPr lang="ru-RU" sz="8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endParaRPr lang="ru-RU" sz="16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8" name="Picture 2" descr="http://office-nko.ru/wp-content/uploads/2020/08/PK-SON.KRON-Socialnoe-obsluzhivanie-grazhdan-v-negosudarstvennyh-organizaciyah-kopiya-e1597657820987-2048x7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98" y="401652"/>
            <a:ext cx="5526040" cy="1409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602" y="125114"/>
            <a:ext cx="76517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37777" y="365378"/>
            <a:ext cx="5125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Управление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технологическими процессами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предоставления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социальных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услуг (в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т.ч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автоматизация)</a:t>
            </a:r>
          </a:p>
        </p:txBody>
      </p:sp>
      <p:pic>
        <p:nvPicPr>
          <p:cNvPr id="11" name="Picture 4" descr="http://time56.ru/userfiles/news/large/20175_346_thum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631" y="1836368"/>
            <a:ext cx="1680859" cy="1288920"/>
          </a:xfrm>
          <a:prstGeom prst="rect">
            <a:avLst/>
          </a:prstGeom>
          <a:noFill/>
          <a:effectLst>
            <a:glow>
              <a:schemeClr val="accent1"/>
            </a:glo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Скругленный прямоугольник 10"/>
          <p:cNvGrpSpPr>
            <a:grpSpLocks/>
          </p:cNvGrpSpPr>
          <p:nvPr/>
        </p:nvGrpSpPr>
        <p:grpSpPr bwMode="auto">
          <a:xfrm rot="16200000">
            <a:off x="2126374" y="443937"/>
            <a:ext cx="707279" cy="2596305"/>
            <a:chOff x="265" y="1098"/>
            <a:chExt cx="4596" cy="2665"/>
          </a:xfrm>
        </p:grpSpPr>
        <p:pic>
          <p:nvPicPr>
            <p:cNvPr id="15" name="Скругленный прямоугольник 1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1098"/>
              <a:ext cx="4596" cy="2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66"/>
            <p:cNvSpPr txBox="1">
              <a:spLocks noChangeArrowheads="1"/>
            </p:cNvSpPr>
            <p:nvPr/>
          </p:nvSpPr>
          <p:spPr bwMode="auto">
            <a:xfrm>
              <a:off x="440" y="1250"/>
              <a:ext cx="4250" cy="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Для поставщиков социальных услуг</a:t>
              </a:r>
              <a:endPara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" name="Скругленный прямоугольник 10"/>
          <p:cNvGrpSpPr>
            <a:grpSpLocks/>
          </p:cNvGrpSpPr>
          <p:nvPr/>
        </p:nvGrpSpPr>
        <p:grpSpPr bwMode="auto">
          <a:xfrm rot="16200000">
            <a:off x="7133966" y="1016435"/>
            <a:ext cx="707279" cy="2596305"/>
            <a:chOff x="265" y="1098"/>
            <a:chExt cx="4596" cy="2665"/>
          </a:xfrm>
        </p:grpSpPr>
        <p:pic>
          <p:nvPicPr>
            <p:cNvPr id="18" name="Скругленный прямоугольник 1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1098"/>
              <a:ext cx="4596" cy="2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66"/>
            <p:cNvSpPr txBox="1">
              <a:spLocks noChangeArrowheads="1"/>
            </p:cNvSpPr>
            <p:nvPr/>
          </p:nvSpPr>
          <p:spPr bwMode="auto">
            <a:xfrm>
              <a:off x="440" y="1250"/>
              <a:ext cx="4250" cy="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Для получателей социальных услуг</a:t>
              </a:r>
              <a:endPara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52583" y="3426942"/>
            <a:ext cx="51354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1.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Технологии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социального обслуживания граждан в негосударственных организациях (процедуры от заключения договора с клиентом  до сдачи отчетности в госорган</a:t>
            </a: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)</a:t>
            </a:r>
            <a:endParaRPr lang="ru-RU" i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2. 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Сервис «Мобильный офис социального работника»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3. 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Сервис «Социальный </a:t>
            </a:r>
            <a:r>
              <a:rPr lang="ru-RU" b="1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трекер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»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4. 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Сервис «Социальный магазин»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5. 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Мессенджеры для служебного взаимодействия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86900" y="3157556"/>
            <a:ext cx="63850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1.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Сервис доступа к порталу </a:t>
            </a:r>
            <a:r>
              <a:rPr lang="ru-RU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гос.услуг</a:t>
            </a: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 консультативным </a:t>
            </a: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сопровождением</a:t>
            </a:r>
            <a:endParaRPr lang="ru-RU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2. 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Возможность записываться на приёмы или предоставлять документы в электронном виде (к врачам, в пенсионный фонд, в многофункциональный центр и т.п.) онлайн, тем получателям, у которых отсутствует компьютер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3. 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Возможность выбора и заказа товаров, в том числе лекарственных препаратов и услуг онлайн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4.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Возможность общения с родственниками и знакомыми </a:t>
            </a:r>
            <a:r>
              <a:rPr lang="ru-RU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посредством </a:t>
            </a:r>
            <a:r>
              <a:rPr lang="ru-RU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видеозвонков</a:t>
            </a:r>
            <a:endParaRPr lang="ru-RU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5.</a:t>
            </a:r>
            <a:r>
              <a:rPr lang="ru-RU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Возможность получения видео консультации врачей – специалистов онлайн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15842" y="6384823"/>
            <a:ext cx="3432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http://office-nko.ru/son-kron/</a:t>
            </a:r>
          </a:p>
        </p:txBody>
      </p:sp>
      <p:pic>
        <p:nvPicPr>
          <p:cNvPr id="22" name="Picture 2" descr="http://office-nko.ru/wp-content/uploads/2020/08/mob-ofis-1-1024x5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3" y="2090251"/>
            <a:ext cx="3523797" cy="13111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office-nko.ru/wp-content/uploads/2020/04/dostavka-pitaniya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01" y="1349557"/>
            <a:ext cx="1199210" cy="1718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99421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TTk1I4QkGtFW2db9u1K7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XSTtF6ODYyeQSvvdB07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eAAd4xmsVRNTwv8wQhXZ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U4nPkygi0QBUhgZ.sx0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PKLxkqHztSX7Oj2Wrus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vozeD2LNBonTcNaAMPD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_DvHly8Fx7_eykMmQkb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bSWA7_wUtN.tTyrdQP2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D553yf2KIW7nsbg_Tw9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YX.il3CqsxZ5Lt1rFBv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xGrau2RwJYwraYLuk4E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sRcwSga_ySjofpVt8Zz3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J2MrTPweYmQPbQpW5t8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qdQ3ePIdt9kATCIOZ6Bi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ytWMpU5Y9ay8OCpAMKH.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01S6d6NaWxwiv1sTEb5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RChfdGjUuDZ_6FtbH1lI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.iCDYFvkK7VyaWxcGQ.T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8V4JGhE6sBUZnTSSmLKG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tJwZb4Ps86O_0Dl9sl4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Z4tYyORtm6KuGgf2dyK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aP__09mM8TAhp0ZjCyX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aP__09mM8TAhp0ZjCyX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5JrVWiiXj3VfdDiAwYd9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yl6OPGtv3aRymkbv12c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doEKL.2RgQHQalDTXZn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W1kh1xM9YISgid6L0Cw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W1kh1xM9YISgid6L0Cw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d7rzmJL6jrXQhwKjXa0Q"/>
</p:tagLst>
</file>

<file path=ppt/theme/theme1.xml><?xml version="1.0" encoding="utf-8"?>
<a:theme xmlns:a="http://schemas.openxmlformats.org/drawingml/2006/main" name="Office Theme">
  <a:themeElements>
    <a:clrScheme name="Починок_New">
      <a:dk1>
        <a:srgbClr val="1C1F26"/>
      </a:dk1>
      <a:lt1>
        <a:sysClr val="window" lastClr="FFFFFF"/>
      </a:lt1>
      <a:dk2>
        <a:srgbClr val="1C1F26"/>
      </a:dk2>
      <a:lt2>
        <a:srgbClr val="E7E6E6"/>
      </a:lt2>
      <a:accent1>
        <a:srgbClr val="D6AE7B"/>
      </a:accent1>
      <a:accent2>
        <a:srgbClr val="C8CBD2"/>
      </a:accent2>
      <a:accent3>
        <a:srgbClr val="AFBBC7"/>
      </a:accent3>
      <a:accent4>
        <a:srgbClr val="657181"/>
      </a:accent4>
      <a:accent5>
        <a:srgbClr val="40BBB1"/>
      </a:accent5>
      <a:accent6>
        <a:srgbClr val="3D9C23"/>
      </a:accent6>
      <a:hlink>
        <a:srgbClr val="00B0F0"/>
      </a:hlink>
      <a:folHlink>
        <a:srgbClr val="0070C0"/>
      </a:folHlink>
    </a:clrScheme>
    <a:fontScheme name="Sberbank HR 1">
      <a:majorFont>
        <a:latin typeface="Calibri Light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>
        <a:spAutoFit/>
      </a:bodyPr>
      <a:lstStyle>
        <a:defPPr>
          <a:defRPr dirty="0" err="1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400225</TotalTime>
  <Words>2038</Words>
  <Application>Microsoft Office PowerPoint</Application>
  <PresentationFormat>Произвольный</PresentationFormat>
  <Paragraphs>177</Paragraphs>
  <Slides>23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Office Theme</vt:lpstr>
      <vt:lpstr>Слайд think-cell</vt:lpstr>
      <vt:lpstr>Слайд 1</vt:lpstr>
      <vt:lpstr>Какую проблему решает проект ? В чем ее актуальность? Каков масштаб проблемы?</vt:lpstr>
      <vt:lpstr>Какую проблему решает проект ? В чем ее актуальность? Каков масштаб проблемы?</vt:lpstr>
      <vt:lpstr>Какое желаемое состояние мы планируем достичь реализацией проекта? Проблема, переформулированная в позитивном ключе.</vt:lpstr>
      <vt:lpstr>Краткое описание предлагаемого решения. </vt:lpstr>
      <vt:lpstr>Краткое описание предлагаемого решения. </vt:lpstr>
      <vt:lpstr>Краткое описание предлагаемого решения. </vt:lpstr>
      <vt:lpstr>Слайд 8</vt:lpstr>
      <vt:lpstr>Слайд 9</vt:lpstr>
      <vt:lpstr>Краткое описание предлагаемого решения. </vt:lpstr>
      <vt:lpstr>Слайд 11</vt:lpstr>
      <vt:lpstr>Краткое описание предлагаемого решения. </vt:lpstr>
      <vt:lpstr>На какие сегменты рынка ориентирован продукт/услуга?  (название, доля, динамика, тенденции развития, драйверы роста, потенциальные потребители)   Обоснование спроса на продукцию, с описанием целевых потребителей (клиентов) и ключевых факторов принятия ими решения.</vt:lpstr>
      <vt:lpstr>                     Какие материальные и нематериальные объекты, продукты и (или) услуги мы создадим в рамках проекта.                    Краткосрочные и долгосрочные ключевые результаты проекта, описание их взаимосвязи  результатов. Структурная декомпозиция результатов.  </vt:lpstr>
      <vt:lpstr>В чем наше уникальное предложение? Какие есть аналогичные решения? В чем их сильные и слабые стороны?  Почему/чем ваше решение лучше, чем решения конкурентов.</vt:lpstr>
      <vt:lpstr>Идея ⟶ Наличие прототипа/макета/опытного образца ⟶ Наличие экспертизы/поддержки/договоренностей/ресурсной базы ⟶  Реализованный пилот или локальное внедрение ⟶ Готовность передачи в производство или тиражирование.</vt:lpstr>
      <vt:lpstr>Заказчик или лицо, выполняющее функцию заказчика (=владелец продукта, приёмщик результата проекта), функциональный заказчик (=пользователь продукта проекта), держатель бюджета, куратор, руководитель проекта, администратор проекта (если предусматривается), причастные заинтересованные стороны (стейкхолдеры).</vt:lpstr>
      <vt:lpstr>Заказчик или лицо, выполняющее функцию заказчика (=владелец продукта, приёмщик результата проекта), функциональный заказчик (=пользователь продукта проекта), держатель бюджета, куратор, руководитель проекта, администратор проекта (если предусматривается), причастные заинтересованные стороны (стейкхолдеры).</vt:lpstr>
      <vt:lpstr>Основные этапы проекта, контрольные точки, ведущие к достижению промежуточных и конечных результатов.</vt:lpstr>
      <vt:lpstr>Источники финансирования, наличие команды, инфраструктура и т.д.</vt:lpstr>
      <vt:lpstr>Перечень ключевых рисков.</vt:lpstr>
      <vt:lpstr>По срокам, по стоимости, по технологиям, по безопасности, по географии и т.д.</vt:lpstr>
      <vt:lpstr>Какой рынок создает, развивает реализация проекта? Какой эффект даст реализация проекта вне системы заявителя, а не внутри нее?  Изменение поведения людей или функционирования объектов и систем, к которому приводит использование результата проекта?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 island</dc:creator>
  <cp:lastModifiedBy>1</cp:lastModifiedBy>
  <cp:revision>2482</cp:revision>
  <dcterms:created xsi:type="dcterms:W3CDTF">2015-08-29T06:24:16Z</dcterms:created>
  <dcterms:modified xsi:type="dcterms:W3CDTF">2020-10-05T10:17:31Z</dcterms:modified>
</cp:coreProperties>
</file>