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56" r:id="rId2"/>
    <p:sldId id="258" r:id="rId3"/>
    <p:sldId id="259" r:id="rId4"/>
    <p:sldId id="273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7" r:id="rId14"/>
    <p:sldId id="268" r:id="rId15"/>
    <p:sldId id="269" r:id="rId16"/>
    <p:sldId id="274" r:id="rId17"/>
  </p:sldIdLst>
  <p:sldSz cx="13442950" cy="7561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5A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4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380BA-0BC1-4198-8E6F-44056DDF78B9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AB732-6A26-4D31-BD48-E16CD84B4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27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0369" y="1237457"/>
            <a:ext cx="10082213" cy="2632440"/>
          </a:xfrm>
        </p:spPr>
        <p:txBody>
          <a:bodyPr anchor="b"/>
          <a:lstStyle>
            <a:lvl1pPr algn="ctr">
              <a:defRPr sz="661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0369" y="3971414"/>
            <a:ext cx="10082213" cy="1825554"/>
          </a:xfrm>
        </p:spPr>
        <p:txBody>
          <a:bodyPr/>
          <a:lstStyle>
            <a:lvl1pPr marL="0" indent="0" algn="ctr">
              <a:buNone/>
              <a:defRPr sz="2646"/>
            </a:lvl1pPr>
            <a:lvl2pPr marL="504063" indent="0" algn="ctr">
              <a:buNone/>
              <a:defRPr sz="2205"/>
            </a:lvl2pPr>
            <a:lvl3pPr marL="1008126" indent="0" algn="ctr">
              <a:buNone/>
              <a:defRPr sz="1985"/>
            </a:lvl3pPr>
            <a:lvl4pPr marL="1512189" indent="0" algn="ctr">
              <a:buNone/>
              <a:defRPr sz="1764"/>
            </a:lvl4pPr>
            <a:lvl5pPr marL="2016252" indent="0" algn="ctr">
              <a:buNone/>
              <a:defRPr sz="1764"/>
            </a:lvl5pPr>
            <a:lvl6pPr marL="2520315" indent="0" algn="ctr">
              <a:buNone/>
              <a:defRPr sz="1764"/>
            </a:lvl6pPr>
            <a:lvl7pPr marL="3024378" indent="0" algn="ctr">
              <a:buNone/>
              <a:defRPr sz="1764"/>
            </a:lvl7pPr>
            <a:lvl8pPr marL="3528441" indent="0" algn="ctr">
              <a:buNone/>
              <a:defRPr sz="1764"/>
            </a:lvl8pPr>
            <a:lvl9pPr marL="4032504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53407-5923-479B-8E06-F932B8B5EF72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012B0-1A66-415D-A61A-7F4254867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910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53407-5923-479B-8E06-F932B8B5EF72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012B0-1A66-415D-A61A-7F4254867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320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0111" y="402567"/>
            <a:ext cx="2898636" cy="64078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4203" y="402567"/>
            <a:ext cx="8527871" cy="640782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53407-5923-479B-8E06-F932B8B5EF72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012B0-1A66-415D-A61A-7F4254867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985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53407-5923-479B-8E06-F932B8B5EF72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012B0-1A66-415D-A61A-7F4254867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365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01" y="1885066"/>
            <a:ext cx="11594544" cy="3145275"/>
          </a:xfrm>
        </p:spPr>
        <p:txBody>
          <a:bodyPr anchor="b"/>
          <a:lstStyle>
            <a:lvl1pPr>
              <a:defRPr sz="661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7201" y="5060096"/>
            <a:ext cx="11594544" cy="1654026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4063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8126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18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25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03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437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844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2504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53407-5923-479B-8E06-F932B8B5EF72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012B0-1A66-415D-A61A-7F4254867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220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4203" y="2012836"/>
            <a:ext cx="5713254" cy="47975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5493" y="2012836"/>
            <a:ext cx="5713254" cy="47975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53407-5923-479B-8E06-F932B8B5EF72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012B0-1A66-415D-A61A-7F4254867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636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954" y="402568"/>
            <a:ext cx="11594544" cy="146149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955" y="1853560"/>
            <a:ext cx="5686997" cy="908401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063" indent="0">
              <a:buNone/>
              <a:defRPr sz="2205" b="1"/>
            </a:lvl2pPr>
            <a:lvl3pPr marL="1008126" indent="0">
              <a:buNone/>
              <a:defRPr sz="1985" b="1"/>
            </a:lvl3pPr>
            <a:lvl4pPr marL="1512189" indent="0">
              <a:buNone/>
              <a:defRPr sz="1764" b="1"/>
            </a:lvl4pPr>
            <a:lvl5pPr marL="2016252" indent="0">
              <a:buNone/>
              <a:defRPr sz="1764" b="1"/>
            </a:lvl5pPr>
            <a:lvl6pPr marL="2520315" indent="0">
              <a:buNone/>
              <a:defRPr sz="1764" b="1"/>
            </a:lvl6pPr>
            <a:lvl7pPr marL="3024378" indent="0">
              <a:buNone/>
              <a:defRPr sz="1764" b="1"/>
            </a:lvl7pPr>
            <a:lvl8pPr marL="3528441" indent="0">
              <a:buNone/>
              <a:defRPr sz="1764" b="1"/>
            </a:lvl8pPr>
            <a:lvl9pPr marL="4032504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955" y="2761961"/>
            <a:ext cx="5686997" cy="406242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5493" y="1853560"/>
            <a:ext cx="5715005" cy="908401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4063" indent="0">
              <a:buNone/>
              <a:defRPr sz="2205" b="1"/>
            </a:lvl2pPr>
            <a:lvl3pPr marL="1008126" indent="0">
              <a:buNone/>
              <a:defRPr sz="1985" b="1"/>
            </a:lvl3pPr>
            <a:lvl4pPr marL="1512189" indent="0">
              <a:buNone/>
              <a:defRPr sz="1764" b="1"/>
            </a:lvl4pPr>
            <a:lvl5pPr marL="2016252" indent="0">
              <a:buNone/>
              <a:defRPr sz="1764" b="1"/>
            </a:lvl5pPr>
            <a:lvl6pPr marL="2520315" indent="0">
              <a:buNone/>
              <a:defRPr sz="1764" b="1"/>
            </a:lvl6pPr>
            <a:lvl7pPr marL="3024378" indent="0">
              <a:buNone/>
              <a:defRPr sz="1764" b="1"/>
            </a:lvl7pPr>
            <a:lvl8pPr marL="3528441" indent="0">
              <a:buNone/>
              <a:defRPr sz="1764" b="1"/>
            </a:lvl8pPr>
            <a:lvl9pPr marL="4032504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5493" y="2761961"/>
            <a:ext cx="5715005" cy="406242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53407-5923-479B-8E06-F932B8B5EF72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012B0-1A66-415D-A61A-7F4254867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414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53407-5923-479B-8E06-F932B8B5EF72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012B0-1A66-415D-A61A-7F4254867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471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53407-5923-479B-8E06-F932B8B5EF72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012B0-1A66-415D-A61A-7F4254867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869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954" y="504084"/>
            <a:ext cx="4335701" cy="1764295"/>
          </a:xfrm>
        </p:spPr>
        <p:txBody>
          <a:bodyPr anchor="b"/>
          <a:lstStyle>
            <a:lvl1pPr>
              <a:defRPr sz="352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5" y="1088682"/>
            <a:ext cx="6805493" cy="5373398"/>
          </a:xfrm>
        </p:spPr>
        <p:txBody>
          <a:bodyPr/>
          <a:lstStyle>
            <a:lvl1pPr>
              <a:defRPr sz="3528"/>
            </a:lvl1pPr>
            <a:lvl2pPr>
              <a:defRPr sz="3087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954" y="2268379"/>
            <a:ext cx="4335701" cy="4202453"/>
          </a:xfrm>
        </p:spPr>
        <p:txBody>
          <a:bodyPr/>
          <a:lstStyle>
            <a:lvl1pPr marL="0" indent="0">
              <a:buNone/>
              <a:defRPr sz="1764"/>
            </a:lvl1pPr>
            <a:lvl2pPr marL="504063" indent="0">
              <a:buNone/>
              <a:defRPr sz="1544"/>
            </a:lvl2pPr>
            <a:lvl3pPr marL="1008126" indent="0">
              <a:buNone/>
              <a:defRPr sz="1323"/>
            </a:lvl3pPr>
            <a:lvl4pPr marL="1512189" indent="0">
              <a:buNone/>
              <a:defRPr sz="1103"/>
            </a:lvl4pPr>
            <a:lvl5pPr marL="2016252" indent="0">
              <a:buNone/>
              <a:defRPr sz="1103"/>
            </a:lvl5pPr>
            <a:lvl6pPr marL="2520315" indent="0">
              <a:buNone/>
              <a:defRPr sz="1103"/>
            </a:lvl6pPr>
            <a:lvl7pPr marL="3024378" indent="0">
              <a:buNone/>
              <a:defRPr sz="1103"/>
            </a:lvl7pPr>
            <a:lvl8pPr marL="3528441" indent="0">
              <a:buNone/>
              <a:defRPr sz="1103"/>
            </a:lvl8pPr>
            <a:lvl9pPr marL="4032504" indent="0">
              <a:buNone/>
              <a:defRPr sz="110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53407-5923-479B-8E06-F932B8B5EF72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012B0-1A66-415D-A61A-7F4254867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88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954" y="504084"/>
            <a:ext cx="4335701" cy="1764295"/>
          </a:xfrm>
        </p:spPr>
        <p:txBody>
          <a:bodyPr anchor="b"/>
          <a:lstStyle>
            <a:lvl1pPr>
              <a:defRPr sz="352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5005" y="1088682"/>
            <a:ext cx="6805493" cy="5373398"/>
          </a:xfrm>
        </p:spPr>
        <p:txBody>
          <a:bodyPr anchor="t"/>
          <a:lstStyle>
            <a:lvl1pPr marL="0" indent="0">
              <a:buNone/>
              <a:defRPr sz="3528"/>
            </a:lvl1pPr>
            <a:lvl2pPr marL="504063" indent="0">
              <a:buNone/>
              <a:defRPr sz="3087"/>
            </a:lvl2pPr>
            <a:lvl3pPr marL="1008126" indent="0">
              <a:buNone/>
              <a:defRPr sz="2646"/>
            </a:lvl3pPr>
            <a:lvl4pPr marL="1512189" indent="0">
              <a:buNone/>
              <a:defRPr sz="2205"/>
            </a:lvl4pPr>
            <a:lvl5pPr marL="2016252" indent="0">
              <a:buNone/>
              <a:defRPr sz="2205"/>
            </a:lvl5pPr>
            <a:lvl6pPr marL="2520315" indent="0">
              <a:buNone/>
              <a:defRPr sz="2205"/>
            </a:lvl6pPr>
            <a:lvl7pPr marL="3024378" indent="0">
              <a:buNone/>
              <a:defRPr sz="2205"/>
            </a:lvl7pPr>
            <a:lvl8pPr marL="3528441" indent="0">
              <a:buNone/>
              <a:defRPr sz="2205"/>
            </a:lvl8pPr>
            <a:lvl9pPr marL="4032504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954" y="2268379"/>
            <a:ext cx="4335701" cy="4202453"/>
          </a:xfrm>
        </p:spPr>
        <p:txBody>
          <a:bodyPr/>
          <a:lstStyle>
            <a:lvl1pPr marL="0" indent="0">
              <a:buNone/>
              <a:defRPr sz="1764"/>
            </a:lvl1pPr>
            <a:lvl2pPr marL="504063" indent="0">
              <a:buNone/>
              <a:defRPr sz="1544"/>
            </a:lvl2pPr>
            <a:lvl3pPr marL="1008126" indent="0">
              <a:buNone/>
              <a:defRPr sz="1323"/>
            </a:lvl3pPr>
            <a:lvl4pPr marL="1512189" indent="0">
              <a:buNone/>
              <a:defRPr sz="1103"/>
            </a:lvl4pPr>
            <a:lvl5pPr marL="2016252" indent="0">
              <a:buNone/>
              <a:defRPr sz="1103"/>
            </a:lvl5pPr>
            <a:lvl6pPr marL="2520315" indent="0">
              <a:buNone/>
              <a:defRPr sz="1103"/>
            </a:lvl6pPr>
            <a:lvl7pPr marL="3024378" indent="0">
              <a:buNone/>
              <a:defRPr sz="1103"/>
            </a:lvl7pPr>
            <a:lvl8pPr marL="3528441" indent="0">
              <a:buNone/>
              <a:defRPr sz="1103"/>
            </a:lvl8pPr>
            <a:lvl9pPr marL="4032504" indent="0">
              <a:buNone/>
              <a:defRPr sz="110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53407-5923-479B-8E06-F932B8B5EF72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012B0-1A66-415D-A61A-7F4254867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934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4203" y="402568"/>
            <a:ext cx="11594544" cy="1461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4203" y="2012836"/>
            <a:ext cx="11594544" cy="479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4203" y="7008171"/>
            <a:ext cx="3024664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53407-5923-479B-8E06-F932B8B5EF72}" type="datetimeFigureOut">
              <a:rPr lang="ru-RU" smtClean="0"/>
              <a:t>23.03.2021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2977" y="7008171"/>
            <a:ext cx="4536996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4083" y="7008171"/>
            <a:ext cx="3024664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012B0-1A66-415D-A61A-7F42548671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9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08126" rtl="0" eaLnBrk="1" latinLnBrk="0" hangingPunct="1">
        <a:lnSpc>
          <a:spcPct val="90000"/>
        </a:lnSpc>
        <a:spcBef>
          <a:spcPct val="0"/>
        </a:spcBef>
        <a:buNone/>
        <a:defRPr sz="48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32" indent="-252032" algn="l" defTabSz="1008126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95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58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221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8284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2347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6410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0473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4536" indent="-252032" algn="l" defTabSz="1008126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063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126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189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252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315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378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8441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2504" algn="l" defTabSz="1008126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43D0FE-2325-40B1-9AB3-1E768B515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3442245" cy="75612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CC1E03-254C-45E3-80F0-1CC86B0D67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2" r="-4422" b="-2"/>
          <a:stretch/>
        </p:blipFill>
        <p:spPr>
          <a:xfrm>
            <a:off x="-1" y="-1"/>
            <a:ext cx="8406064" cy="756126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6B3D03C-CCB4-4063-BE5E-9FADCBEC0A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1" y="70541"/>
            <a:ext cx="13442245" cy="75612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41A514-35E1-4EA9-BA24-76DA30873BCA}"/>
              </a:ext>
            </a:extLst>
          </p:cNvPr>
          <p:cNvSpPr txBox="1"/>
          <p:nvPr/>
        </p:nvSpPr>
        <p:spPr>
          <a:xfrm>
            <a:off x="8277726" y="1700459"/>
            <a:ext cx="498909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latin typeface="Bahnschrift SemiBold Condensed" panose="020B0502040204020203" pitchFamily="34" charset="0"/>
              </a:rPr>
              <a:t>РОЛЬ </a:t>
            </a:r>
            <a:br>
              <a:rPr lang="ru-RU" sz="5400" dirty="0">
                <a:latin typeface="Bahnschrift SemiBold Condensed" panose="020B0502040204020203" pitchFamily="34" charset="0"/>
              </a:rPr>
            </a:br>
            <a:r>
              <a:rPr lang="ru-RU" sz="5400" dirty="0">
                <a:latin typeface="Bahnschrift SemiBold Condensed" panose="020B0502040204020203" pitchFamily="34" charset="0"/>
              </a:rPr>
              <a:t>РОССИЙСКОГО КАЗАЧЕСТВА </a:t>
            </a:r>
            <a:br>
              <a:rPr lang="ru-RU" sz="5400" dirty="0">
                <a:latin typeface="Bahnschrift SemiBold Condensed" panose="020B0502040204020203" pitchFamily="34" charset="0"/>
              </a:rPr>
            </a:br>
            <a:r>
              <a:rPr lang="ru-RU" sz="5400" dirty="0">
                <a:latin typeface="Bahnschrift SemiBold Condensed" panose="020B0502040204020203" pitchFamily="34" charset="0"/>
              </a:rPr>
              <a:t>В ДОБРОВОЛЬ-ЧЕСКОМ </a:t>
            </a:r>
            <a:br>
              <a:rPr lang="ru-RU" sz="5400" dirty="0">
                <a:latin typeface="Bahnschrift SemiBold Condensed" panose="020B0502040204020203" pitchFamily="34" charset="0"/>
              </a:rPr>
            </a:br>
            <a:r>
              <a:rPr lang="ru-RU" sz="5400" dirty="0">
                <a:latin typeface="Bahnschrift SemiBold Condensed" panose="020B0502040204020203" pitchFamily="34" charset="0"/>
              </a:rPr>
              <a:t>ДВИЖЕНИИ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2FC554-4401-44D7-8A43-E9527E7253FF}"/>
              </a:ext>
            </a:extLst>
          </p:cNvPr>
          <p:cNvSpPr txBox="1"/>
          <p:nvPr/>
        </p:nvSpPr>
        <p:spPr>
          <a:xfrm>
            <a:off x="176129" y="112296"/>
            <a:ext cx="11823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rgbClr val="0A5A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ГАУ СО «РЕГИОНАЛЬНЫЙ ЦЕНТР ПАТРИОТИЧЕСКОГО ВОСПИТАНИЯ </a:t>
            </a:r>
          </a:p>
          <a:p>
            <a:pPr algn="r"/>
            <a:r>
              <a:rPr lang="ru-RU" sz="2400" b="1" dirty="0">
                <a:solidFill>
                  <a:srgbClr val="0A5A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СВЕРДЛОВСКОЙ ОБЛАСТИ»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4EB18B-88C8-4186-971A-CB3ED6F91727}"/>
              </a:ext>
            </a:extLst>
          </p:cNvPr>
          <p:cNvSpPr txBox="1"/>
          <p:nvPr/>
        </p:nvSpPr>
        <p:spPr>
          <a:xfrm>
            <a:off x="144378" y="7090612"/>
            <a:ext cx="12593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A5A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Докладчик: Максим Николаевич Канев, заместитель директора ГАУ СО «РЦПВ»</a:t>
            </a:r>
          </a:p>
        </p:txBody>
      </p:sp>
    </p:spTree>
    <p:extLst>
      <p:ext uri="{BB962C8B-B14F-4D97-AF65-F5344CB8AC3E}">
        <p14:creationId xmlns:p14="http://schemas.microsoft.com/office/powerpoint/2010/main" val="1530718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A11D6B-99F5-44AD-B2F4-DA10CE066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42950" cy="75612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46B3A7-DBD0-4786-9173-4E2D2576F4C1}"/>
              </a:ext>
            </a:extLst>
          </p:cNvPr>
          <p:cNvSpPr txBox="1"/>
          <p:nvPr/>
        </p:nvSpPr>
        <p:spPr>
          <a:xfrm>
            <a:off x="320842" y="64168"/>
            <a:ext cx="12785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A5A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ПОМОЩЬ НА ДОМУ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FCC89A-07AB-43BE-AAAA-A85CBE4BC2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7" r="-261" b="-500"/>
          <a:stretch/>
        </p:blipFill>
        <p:spPr>
          <a:xfrm>
            <a:off x="7868636" y="1708480"/>
            <a:ext cx="4620127" cy="5173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6CE8E8-E07C-4F75-8263-9AFE5BBE93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9" b="11015"/>
          <a:stretch/>
        </p:blipFill>
        <p:spPr>
          <a:xfrm>
            <a:off x="1224660" y="1167063"/>
            <a:ext cx="5653226" cy="5425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17756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A11D6B-99F5-44AD-B2F4-DA10CE066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42950" cy="75612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46B3A7-DBD0-4786-9173-4E2D2576F4C1}"/>
              </a:ext>
            </a:extLst>
          </p:cNvPr>
          <p:cNvSpPr txBox="1"/>
          <p:nvPr/>
        </p:nvSpPr>
        <p:spPr>
          <a:xfrm>
            <a:off x="320842" y="64168"/>
            <a:ext cx="12785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A5A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ПОЗДРАВЛЕНИЕ ВЕТЕРАНОВ С ДНЕМ ПОБЕДЫ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9551EC-457E-492E-8D23-63580D53B6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01" t="5101" r="34638"/>
          <a:stretch/>
        </p:blipFill>
        <p:spPr>
          <a:xfrm>
            <a:off x="7716252" y="1696892"/>
            <a:ext cx="5390147" cy="5105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2BB715-3054-46A0-9316-408A946C8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8" y="1696892"/>
            <a:ext cx="7125693" cy="4008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7055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A11D6B-99F5-44AD-B2F4-DA10CE066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42950" cy="75612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46B3A7-DBD0-4786-9173-4E2D2576F4C1}"/>
              </a:ext>
            </a:extLst>
          </p:cNvPr>
          <p:cNvSpPr txBox="1"/>
          <p:nvPr/>
        </p:nvSpPr>
        <p:spPr>
          <a:xfrm>
            <a:off x="320842" y="64168"/>
            <a:ext cx="12785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A5A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ДОНОРСТВО КРОВИ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26EEB3-EFB2-43C1-A348-EDC5DCC39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9" y="1684425"/>
            <a:ext cx="6953473" cy="5215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D27350-A125-4DBF-980D-7009FB100D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4" r="8656" b="5011"/>
          <a:stretch/>
        </p:blipFill>
        <p:spPr>
          <a:xfrm>
            <a:off x="241079" y="2141627"/>
            <a:ext cx="5538271" cy="3633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43757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A11D6B-99F5-44AD-B2F4-DA10CE066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42950" cy="75612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46B3A7-DBD0-4786-9173-4E2D2576F4C1}"/>
              </a:ext>
            </a:extLst>
          </p:cNvPr>
          <p:cNvSpPr txBox="1"/>
          <p:nvPr/>
        </p:nvSpPr>
        <p:spPr>
          <a:xfrm>
            <a:off x="320842" y="64168"/>
            <a:ext cx="12785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A5A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ОКАЗАНИЕ ПОМОЩИ ВО ВРЕМЯ ЧС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F8482D-73FC-471E-A9B1-AFEE130EA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4" y="931618"/>
            <a:ext cx="6511773" cy="4341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3BBA3D-09F7-4BEF-A3F5-FA4A1FA52696}"/>
              </a:ext>
            </a:extLst>
          </p:cNvPr>
          <p:cNvSpPr txBox="1"/>
          <p:nvPr/>
        </p:nvSpPr>
        <p:spPr>
          <a:xfrm>
            <a:off x="4728411" y="6569240"/>
            <a:ext cx="8390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Взрыв газового баллона в </a:t>
            </a:r>
            <a:r>
              <a:rPr lang="ru-RU" b="1" dirty="0" err="1"/>
              <a:t>ковидном</a:t>
            </a:r>
            <a:r>
              <a:rPr lang="ru-RU" b="1" dirty="0"/>
              <a:t> госпитале города Челябинска (31.10.2020)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59E223-5E62-4A4E-93EA-8FCCDD72F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236" y="694335"/>
            <a:ext cx="4102430" cy="23076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29BEFE-9179-47BB-BED9-F79B182AFA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022" y="3120611"/>
            <a:ext cx="4944630" cy="329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14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A11D6B-99F5-44AD-B2F4-DA10CE066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42950" cy="75612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46B3A7-DBD0-4786-9173-4E2D2576F4C1}"/>
              </a:ext>
            </a:extLst>
          </p:cNvPr>
          <p:cNvSpPr txBox="1"/>
          <p:nvPr/>
        </p:nvSpPr>
        <p:spPr>
          <a:xfrm>
            <a:off x="320842" y="64168"/>
            <a:ext cx="12785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A5A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ПОИСК ПРОПАВШИХ ЛЮДЕЙ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3554C5-D3C5-422E-995D-AD6B80552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281" y="1636295"/>
            <a:ext cx="6913589" cy="5185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35D717-7492-40E1-9BB6-0CBA0CB2DB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9" b="7902"/>
          <a:stretch/>
        </p:blipFill>
        <p:spPr>
          <a:xfrm>
            <a:off x="669984" y="1359569"/>
            <a:ext cx="4449680" cy="4993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93618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A11D6B-99F5-44AD-B2F4-DA10CE066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42950" cy="75612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46B3A7-DBD0-4786-9173-4E2D2576F4C1}"/>
              </a:ext>
            </a:extLst>
          </p:cNvPr>
          <p:cNvSpPr txBox="1"/>
          <p:nvPr/>
        </p:nvSpPr>
        <p:spPr>
          <a:xfrm>
            <a:off x="320842" y="64168"/>
            <a:ext cx="12785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A5A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ВЫЗВОЛЕНИЕ ЛЮДЕЙ ИЗ СНЕЖНОГО ПЛЕНА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1BB912-DB43-4837-B86E-C94074E36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93" y="1399040"/>
            <a:ext cx="10690074" cy="4806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C5A3BF-D834-4C1B-A62F-2686EADC1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944" y="4547937"/>
            <a:ext cx="5310455" cy="2389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5716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A11D6B-99F5-44AD-B2F4-DA10CE066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6" y="-64168"/>
            <a:ext cx="13442950" cy="75612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46B3A7-DBD0-4786-9173-4E2D2576F4C1}"/>
              </a:ext>
            </a:extLst>
          </p:cNvPr>
          <p:cNvSpPr txBox="1"/>
          <p:nvPr/>
        </p:nvSpPr>
        <p:spPr>
          <a:xfrm>
            <a:off x="320842" y="64168"/>
            <a:ext cx="127855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>
              <a:solidFill>
                <a:srgbClr val="0A5A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A5A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A5A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00" b="1" dirty="0">
                <a:solidFill>
                  <a:srgbClr val="0A5A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  <a:p>
            <a:pPr algn="ctr"/>
            <a:endParaRPr lang="ru-RU" sz="3600" b="1" dirty="0">
              <a:solidFill>
                <a:srgbClr val="0A5A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00" b="1" dirty="0">
                <a:solidFill>
                  <a:srgbClr val="0A5A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Контакты:</a:t>
            </a:r>
          </a:p>
          <a:p>
            <a:pPr algn="ctr"/>
            <a:r>
              <a:rPr lang="ru-RU" sz="3600" b="1" dirty="0">
                <a:solidFill>
                  <a:srgbClr val="0A5A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8-922-110-5566</a:t>
            </a:r>
          </a:p>
          <a:p>
            <a:pPr algn="ctr"/>
            <a:r>
              <a:rPr lang="en-US" sz="3600" b="1" dirty="0">
                <a:solidFill>
                  <a:srgbClr val="0A5A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kanev.m@mail.ru</a:t>
            </a:r>
            <a:endParaRPr lang="ru-RU" sz="3600" b="1" dirty="0">
              <a:solidFill>
                <a:srgbClr val="0A5A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60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A11D6B-99F5-44AD-B2F4-DA10CE066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42950" cy="75612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B5C9B3-759F-42C2-B6E7-1FCA10675928}"/>
              </a:ext>
            </a:extLst>
          </p:cNvPr>
          <p:cNvSpPr txBox="1"/>
          <p:nvPr/>
        </p:nvSpPr>
        <p:spPr>
          <a:xfrm>
            <a:off x="390843" y="1149141"/>
            <a:ext cx="776437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latin typeface="Bahnschrift SemiBold Condensed" panose="020B0502040204020203" pitchFamily="34" charset="0"/>
                <a:cs typeface="Arial" panose="020B0604020202020204" pitchFamily="34" charset="0"/>
              </a:rPr>
              <a:t>К</a:t>
            </a:r>
            <a:r>
              <a:rPr lang="ru-RU" sz="4800" b="1" dirty="0"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азачий и добровольческий координационный центра по содействию в профилактике распространения коронавирусной инфекции </a:t>
            </a:r>
            <a:r>
              <a:rPr lang="ru-RU" sz="4800" b="1" dirty="0">
                <a:latin typeface="Bahnschrift SemiBold Condensed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территории Свердловской области </a:t>
            </a:r>
            <a:br>
              <a:rPr lang="ru-RU" sz="4800" b="1" dirty="0">
                <a:latin typeface="Bahnschrift SemiBold Condensed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4800" b="1" dirty="0">
                <a:latin typeface="Bahnschrift SemiBold Condensed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(далее – КДКЦ)</a:t>
            </a:r>
            <a:endParaRPr lang="ru-RU" sz="4800" b="1" dirty="0"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F04B61-BB48-41BE-A7DE-5A0AEB7E8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884" y="1523959"/>
            <a:ext cx="5325979" cy="532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60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A11D6B-99F5-44AD-B2F4-DA10CE066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42950" cy="75612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B5C9B3-759F-42C2-B6E7-1FCA10675928}"/>
              </a:ext>
            </a:extLst>
          </p:cNvPr>
          <p:cNvSpPr txBox="1"/>
          <p:nvPr/>
        </p:nvSpPr>
        <p:spPr>
          <a:xfrm>
            <a:off x="7370137" y="2339447"/>
            <a:ext cx="60728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latin typeface="Bahnschrift SemiBold Condensed" panose="020B0502040204020203" pitchFamily="34" charset="0"/>
                <a:cs typeface="Arial" panose="020B0604020202020204" pitchFamily="34" charset="0"/>
              </a:rPr>
              <a:t>Оказание помощи пожилым и маломобильным гражданам, многодетным и малообеспеченным семьям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46B3A7-DBD0-4786-9173-4E2D2576F4C1}"/>
              </a:ext>
            </a:extLst>
          </p:cNvPr>
          <p:cNvSpPr txBox="1"/>
          <p:nvPr/>
        </p:nvSpPr>
        <p:spPr>
          <a:xfrm>
            <a:off x="320842" y="64168"/>
            <a:ext cx="12785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A5A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СОЗДАНИЯ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9F453D-4293-4997-B1B6-706F4FDBE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6" y="1620254"/>
            <a:ext cx="6877337" cy="45857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12473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A11D6B-99F5-44AD-B2F4-DA10CE066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64"/>
            <a:ext cx="13442950" cy="75612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B5C9B3-759F-42C2-B6E7-1FCA10675928}"/>
              </a:ext>
            </a:extLst>
          </p:cNvPr>
          <p:cNvSpPr txBox="1"/>
          <p:nvPr/>
        </p:nvSpPr>
        <p:spPr>
          <a:xfrm>
            <a:off x="1542591" y="1778356"/>
            <a:ext cx="110449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latin typeface="Bahnschrift SemiBold Condensed" panose="020B0502040204020203" pitchFamily="34" charset="0"/>
                <a:cs typeface="Arial" panose="020B0604020202020204" pitchFamily="34" charset="0"/>
              </a:rPr>
              <a:t>Число добровольцев – 362</a:t>
            </a:r>
          </a:p>
          <a:p>
            <a:endParaRPr lang="ru-RU" sz="4800" b="1" dirty="0">
              <a:latin typeface="Bahnschrift SemiBold Condensed" panose="020B0502040204020203" pitchFamily="34" charset="0"/>
              <a:cs typeface="Arial" panose="020B0604020202020204" pitchFamily="34" charset="0"/>
            </a:endParaRPr>
          </a:p>
          <a:p>
            <a:r>
              <a:rPr lang="ru-RU" sz="4800" b="1" dirty="0">
                <a:latin typeface="Bahnschrift SemiBold Condensed" panose="020B0502040204020203" pitchFamily="34" charset="0"/>
                <a:cs typeface="Arial" panose="020B0604020202020204" pitchFamily="34" charset="0"/>
              </a:rPr>
              <a:t>Муниципальных образований – 32</a:t>
            </a:r>
          </a:p>
          <a:p>
            <a:endParaRPr lang="ru-RU" sz="4800" b="1" dirty="0">
              <a:latin typeface="Bahnschrift SemiBold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46B3A7-DBD0-4786-9173-4E2D2576F4C1}"/>
              </a:ext>
            </a:extLst>
          </p:cNvPr>
          <p:cNvSpPr txBox="1"/>
          <p:nvPr/>
        </p:nvSpPr>
        <p:spPr>
          <a:xfrm>
            <a:off x="320842" y="64168"/>
            <a:ext cx="12785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A5A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КДКЦ В ЦИФРАХ:</a:t>
            </a:r>
          </a:p>
        </p:txBody>
      </p:sp>
    </p:spTree>
    <p:extLst>
      <p:ext uri="{BB962C8B-B14F-4D97-AF65-F5344CB8AC3E}">
        <p14:creationId xmlns:p14="http://schemas.microsoft.com/office/powerpoint/2010/main" val="2381967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F52A18-5636-4769-AF57-87DD556D41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6647" b="13139"/>
          <a:stretch/>
        </p:blipFill>
        <p:spPr>
          <a:xfrm>
            <a:off x="4010525" y="1057614"/>
            <a:ext cx="9432425" cy="6567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14721F-3666-49C0-80C3-161527F92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127"/>
            <a:ext cx="5277852" cy="7037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A11D6B-99F5-44AD-B2F4-DA10CE066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442950" cy="75612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46B3A7-DBD0-4786-9173-4E2D2576F4C1}"/>
              </a:ext>
            </a:extLst>
          </p:cNvPr>
          <p:cNvSpPr txBox="1"/>
          <p:nvPr/>
        </p:nvSpPr>
        <p:spPr>
          <a:xfrm>
            <a:off x="320842" y="64168"/>
            <a:ext cx="12785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A5A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ИНФОРМИРОВАНИЕ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3312849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A11D6B-99F5-44AD-B2F4-DA10CE066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42950" cy="75612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46B3A7-DBD0-4786-9173-4E2D2576F4C1}"/>
              </a:ext>
            </a:extLst>
          </p:cNvPr>
          <p:cNvSpPr txBox="1"/>
          <p:nvPr/>
        </p:nvSpPr>
        <p:spPr>
          <a:xfrm>
            <a:off x="320842" y="64168"/>
            <a:ext cx="12785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A5A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РАСКЛЕЙКА И РАЗДАЧА ЛИСТОВОК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A0A453-30B9-4E37-BAD9-F5BADC55A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481" y="1690577"/>
            <a:ext cx="6543020" cy="4907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7B5FC6-9B0E-4BDE-8576-CFFE1B4A22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86"/>
          <a:stretch/>
        </p:blipFill>
        <p:spPr>
          <a:xfrm>
            <a:off x="797442" y="1055582"/>
            <a:ext cx="4900877" cy="5548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0773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0D2AB4-97FA-4BF2-A2EC-D8D13D225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9" y="710499"/>
            <a:ext cx="11560046" cy="65025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46B3A7-DBD0-4786-9173-4E2D2576F4C1}"/>
              </a:ext>
            </a:extLst>
          </p:cNvPr>
          <p:cNvSpPr txBox="1"/>
          <p:nvPr/>
        </p:nvSpPr>
        <p:spPr>
          <a:xfrm>
            <a:off x="320842" y="64168"/>
            <a:ext cx="12785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A5A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КОМПЛЕКТАЦИЯ ПРОДУКТОВЫХ НАБОРОВ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0F95102-1095-402A-BFF8-E9DC5DFDF5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1" t="4300" r="11879" b="-45"/>
          <a:stretch/>
        </p:blipFill>
        <p:spPr>
          <a:xfrm>
            <a:off x="10079665" y="1164344"/>
            <a:ext cx="3363285" cy="2458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D0FC71-6849-478E-B3BA-9CF34720EC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0" t="-2137" r="8621" b="-7192"/>
          <a:stretch/>
        </p:blipFill>
        <p:spPr>
          <a:xfrm>
            <a:off x="10083342" y="3598668"/>
            <a:ext cx="3363285" cy="3764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A11D6B-99F5-44AD-B2F4-DA10CE0667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42950" cy="75612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B9F672-5C1E-4D51-BB63-D6966011CE32}"/>
              </a:ext>
            </a:extLst>
          </p:cNvPr>
          <p:cNvSpPr txBox="1"/>
          <p:nvPr/>
        </p:nvSpPr>
        <p:spPr>
          <a:xfrm>
            <a:off x="316834" y="48124"/>
            <a:ext cx="12785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A5A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КОМПЛЕКТАЦИЯ ПРОДУКТОВЫХ НАБОРОВ</a:t>
            </a:r>
          </a:p>
        </p:txBody>
      </p:sp>
    </p:spTree>
    <p:extLst>
      <p:ext uri="{BB962C8B-B14F-4D97-AF65-F5344CB8AC3E}">
        <p14:creationId xmlns:p14="http://schemas.microsoft.com/office/powerpoint/2010/main" val="4285244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A11D6B-99F5-44AD-B2F4-DA10CE066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42950" cy="75612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46B3A7-DBD0-4786-9173-4E2D2576F4C1}"/>
              </a:ext>
            </a:extLst>
          </p:cNvPr>
          <p:cNvSpPr txBox="1"/>
          <p:nvPr/>
        </p:nvSpPr>
        <p:spPr>
          <a:xfrm>
            <a:off x="320842" y="64168"/>
            <a:ext cx="12785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A5A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ПОМОЩЬ В ПОКУПКЕ И ДОСТАВКЕ ТОВАРОВ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5F281E-7BF4-4CDC-B9F7-7D577D9C9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14" y="1395663"/>
            <a:ext cx="6833936" cy="5125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902DFF-57AA-49F6-AE54-E56CBDC7C7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6"/>
          <a:stretch/>
        </p:blipFill>
        <p:spPr>
          <a:xfrm>
            <a:off x="7844587" y="1669673"/>
            <a:ext cx="5201652" cy="4577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8529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A11D6B-99F5-44AD-B2F4-DA10CE066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42950" cy="75612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46B3A7-DBD0-4786-9173-4E2D2576F4C1}"/>
              </a:ext>
            </a:extLst>
          </p:cNvPr>
          <p:cNvSpPr txBox="1"/>
          <p:nvPr/>
        </p:nvSpPr>
        <p:spPr>
          <a:xfrm>
            <a:off x="320842" y="64168"/>
            <a:ext cx="12785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A5A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РАЗДАЧА СРЕДСТВ ИНДИВИДУАЛЬНОЙ ЗАЩИТЫ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BDF715-F7B0-4B61-B1A5-6455A14FB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04" y="1347533"/>
            <a:ext cx="6676969" cy="5007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CB33D8-DABA-4B99-ACB7-77AB9845EC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4173"/>
          <a:stretch/>
        </p:blipFill>
        <p:spPr>
          <a:xfrm>
            <a:off x="8129004" y="1676406"/>
            <a:ext cx="4517928" cy="5229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24343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418</TotalTime>
  <Words>150</Words>
  <Application>Microsoft Office PowerPoint</Application>
  <PresentationFormat>Произвольный</PresentationFormat>
  <Paragraphs>32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Bahnschrift SemiBold Condensed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Диана Биктимирова</dc:creator>
  <cp:lastModifiedBy>Максим Канев</cp:lastModifiedBy>
  <cp:revision>27</cp:revision>
  <dcterms:created xsi:type="dcterms:W3CDTF">2021-03-23T07:44:39Z</dcterms:created>
  <dcterms:modified xsi:type="dcterms:W3CDTF">2021-03-23T14:51:45Z</dcterms:modified>
</cp:coreProperties>
</file>