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4" r:id="rId2"/>
    <p:sldId id="295" r:id="rId3"/>
    <p:sldId id="310" r:id="rId4"/>
    <p:sldId id="288" r:id="rId5"/>
    <p:sldId id="311" r:id="rId6"/>
    <p:sldId id="298" r:id="rId7"/>
    <p:sldId id="300" r:id="rId8"/>
    <p:sldId id="306" r:id="rId9"/>
    <p:sldId id="309" r:id="rId10"/>
    <p:sldId id="304" r:id="rId11"/>
    <p:sldId id="308" r:id="rId12"/>
    <p:sldId id="278" r:id="rId13"/>
    <p:sldId id="305" r:id="rId14"/>
    <p:sldId id="314" r:id="rId15"/>
    <p:sldId id="485" r:id="rId16"/>
    <p:sldId id="269" r:id="rId17"/>
    <p:sldId id="483" r:id="rId18"/>
    <p:sldId id="481" r:id="rId19"/>
    <p:sldId id="282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F5" initials="O" lastIdx="1" clrIdx="0">
    <p:extLst>
      <p:ext uri="{19B8F6BF-5375-455C-9EA6-DF929625EA0E}">
        <p15:presenceInfo xmlns:p15="http://schemas.microsoft.com/office/powerpoint/2012/main" userId="ONF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3B3D"/>
    <a:srgbClr val="E65D00"/>
    <a:srgbClr val="125C7A"/>
    <a:srgbClr val="FFBC63"/>
    <a:srgbClr val="FFA055"/>
    <a:srgbClr val="FF9853"/>
    <a:srgbClr val="FFFF66"/>
    <a:srgbClr val="FFFF99"/>
    <a:srgbClr val="FF9933"/>
    <a:srgbClr val="FF9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386" autoAdjust="0"/>
  </p:normalViewPr>
  <p:slideViewPr>
    <p:cSldViewPr snapToGrid="0">
      <p:cViewPr varScale="1">
        <p:scale>
          <a:sx n="119" d="100"/>
          <a:sy n="119" d="100"/>
        </p:scale>
        <p:origin x="13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606B7-0598-42D5-878D-6CD4D21BC641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361D7-EEBC-4562-8156-81D1A4FB80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6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361D7-EEBC-4562-8156-81D1A4FB805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361D7-EEBC-4562-8156-81D1A4FB805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23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361D7-EEBC-4562-8156-81D1A4FB805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05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361D7-EEBC-4562-8156-81D1A4FB805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6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361D7-EEBC-4562-8156-81D1A4FB805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6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F5206-9606-4BD9-BFC8-A7C080777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FD7C4D-DD94-4EEF-A8B5-5661AB720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409705-0E1C-4AD0-92F2-BAF643B7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A94E5B-8433-4381-8534-A1BD9853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F45F5-CA10-4B94-84DD-E0E68BC6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48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B6BA0-92F9-4827-AE0E-D5E0354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3E4E79-291C-4069-9655-D53D8F06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770B8-AA8D-49AD-8A70-DC9677A7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ED619-353B-4F99-8678-1EBEE4F2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2FF5C9-4FD1-4E9E-BEA7-FA9EC0E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87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6F7299-8C40-471A-AAC7-037E51A04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D3BEE3-D838-43FD-A5DD-A672C00D1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377E6-E374-4A4B-B607-72D2A325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A48D3-35DB-435D-8506-5CE6EA3F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28D8C-7167-4535-A491-6709E3FB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2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D7DB0-6772-4142-930C-DCCB1D72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6154C-25AC-412C-AD80-ABA7347CB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1379AC-5485-4A01-AF90-412168B4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5ECDA-277A-44CA-829B-5B76ADA68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D7EEA9-34CB-47F6-BFD3-75600EDD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41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B9021-238E-4EED-BE0F-95778EF0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2F27C9-074F-4B38-8B33-668AFE4CF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F9217-75DB-4618-8A9E-82D85750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D5BDF-3EDC-4565-B73D-3328D05D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0CB227-C28E-44BB-834B-C8E80B8F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F726D-161E-4BDD-8611-75C286BD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3A396-81DE-4DDE-8EA5-10EEA9824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7E034B-2272-4C70-A0D5-799830485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E443DA-ACDA-49C4-9CD8-1C2B8F94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F89ED5-2315-4EAB-ABBD-5C10859A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1645D0-8E71-4A4F-B7E3-E755E3EF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0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B6B6-D071-4678-A97B-F3F62BDE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D15BBC-2478-4950-9143-1F5DD99FD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A3710A-AC8C-477A-A195-410D1697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511218-7BC4-48F6-A160-617ED352A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D1AA8E-4F09-405D-B79C-775DFC305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022ABC-A019-4338-8325-93D782DB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905523-28D4-485E-9A75-C04EBB1B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40628E-D911-4F09-8DFC-3339A3DC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9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CF10C-95E7-471B-93F3-AC24DD83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09D8FD-E476-40C6-8495-ECED3AF2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8E21A5-E66E-47D6-BBD3-4FD15D6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B1A5B0-CFDB-4EF8-9103-78C6D4D5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9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526CA0-3478-4CC3-9E66-2E8093E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E0A78D-89D0-4B3D-8AE2-811E4D4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713686-6B51-419D-9147-06BFFF95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87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D58BB-22C6-42D8-8C32-B34FD847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65D31-78EF-4FE4-9B16-9996B31DA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BBED40-E066-44E4-B91B-A9EB086D9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5842EC-365A-453B-B236-F746E13C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D9B4D-F47B-476B-B86A-33B34EB9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E2CB3D-25FE-4A51-AFF2-92D937E6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45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05DEC-B1B2-424E-A8C7-FD7BA145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A481F4-BBF0-4908-924A-382C1C253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4BDA9E-47BA-428B-A435-F5209F655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105B53-30CA-4592-965D-39871364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7EE62C-34AD-4CDC-AC30-3D4ECFB5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78258D-C25A-4F0F-86CA-92854F37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2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C319-5008-4DAD-B115-59960657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F606B6-B7F0-48BD-9C16-607159F66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7F380-10D1-419A-A9B3-F06943774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902D-69C3-463D-B326-BC10657CE7BB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96679-612E-4B99-A524-BEDA7792C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EE15B-0087-4F4B-8A3E-2399E966E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6984C-FA68-4AF9-AF96-1D4EED1AAD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6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eg"/><Relationship Id="rId7" Type="http://schemas.openxmlformats.org/officeDocument/2006/relationships/image" Target="../media/image7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2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77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21" Type="http://schemas.openxmlformats.org/officeDocument/2006/relationships/image" Target="../media/image111.jp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17" Type="http://schemas.openxmlformats.org/officeDocument/2006/relationships/image" Target="../media/image107.png"/><Relationship Id="rId2" Type="http://schemas.openxmlformats.org/officeDocument/2006/relationships/image" Target="../media/image92.png"/><Relationship Id="rId16" Type="http://schemas.openxmlformats.org/officeDocument/2006/relationships/image" Target="../media/image106.jp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pn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19" Type="http://schemas.openxmlformats.org/officeDocument/2006/relationships/image" Target="../media/image109.pn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Relationship Id="rId22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wmf"/><Relationship Id="rId26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wm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1" y="2303197"/>
            <a:ext cx="11176401" cy="337752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536811" y="5926381"/>
            <a:ext cx="11226421" cy="5818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400"/>
              </a:lnSpc>
            </a:pPr>
            <a:r>
              <a:rPr lang="ru-RU" sz="4800" b="1" cap="none" spc="50" dirty="0">
                <a:ln w="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88298-D894-4541-9AA5-BD37AA0C8797}"/>
              </a:ext>
            </a:extLst>
          </p:cNvPr>
          <p:cNvSpPr txBox="1"/>
          <p:nvPr/>
        </p:nvSpPr>
        <p:spPr>
          <a:xfrm>
            <a:off x="536810" y="428154"/>
            <a:ext cx="112264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О координации работы в рамках акции #МыВместе </a:t>
            </a:r>
          </a:p>
          <a:p>
            <a:r>
              <a:rPr lang="ru-RU" sz="3600" b="1" dirty="0"/>
              <a:t>и взаимодействии с добровольцами в рамках деятельности ОНФ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511296-3382-4F17-87DA-8906623F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762" y="5583251"/>
            <a:ext cx="3347100" cy="9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2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27917" y="270267"/>
            <a:ext cx="988665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помощь здравоохранению </a:t>
            </a:r>
            <a:endParaRPr lang="ru-RU" sz="3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Цилиндр 4"/>
          <p:cNvSpPr/>
          <p:nvPr/>
        </p:nvSpPr>
        <p:spPr>
          <a:xfrm>
            <a:off x="395225" y="2755350"/>
            <a:ext cx="3221396" cy="1506114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«Довези врача»</a:t>
            </a: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6" name="Цилиндр 5"/>
          <p:cNvSpPr/>
          <p:nvPr/>
        </p:nvSpPr>
        <p:spPr>
          <a:xfrm>
            <a:off x="4437060" y="2836495"/>
            <a:ext cx="3252863" cy="144002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знак благодарности медикам нанесение тематических граффити 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79" y="1150549"/>
            <a:ext cx="2592457" cy="194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Цилиндр 7"/>
          <p:cNvSpPr/>
          <p:nvPr/>
        </p:nvSpPr>
        <p:spPr>
          <a:xfrm>
            <a:off x="8335006" y="2806835"/>
            <a:ext cx="3281455" cy="146968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знак благодарности медикам - сладкие подарки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81" y="1177753"/>
            <a:ext cx="2556184" cy="1917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Цилиндр 12"/>
          <p:cNvSpPr/>
          <p:nvPr/>
        </p:nvSpPr>
        <p:spPr>
          <a:xfrm>
            <a:off x="4249605" y="5686553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Передача больницам средств индивидуальной защиты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7"/>
          <a:stretch/>
        </p:blipFill>
        <p:spPr>
          <a:xfrm>
            <a:off x="4567126" y="4149943"/>
            <a:ext cx="2851934" cy="169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Цилиндр 14"/>
          <p:cNvSpPr/>
          <p:nvPr/>
        </p:nvSpPr>
        <p:spPr>
          <a:xfrm>
            <a:off x="8142506" y="5647315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«Спасибо медикам»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8344793" y="4121697"/>
            <a:ext cx="3185360" cy="169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4" y="1121302"/>
            <a:ext cx="2592457" cy="194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Цилиндр 17">
            <a:extLst>
              <a:ext uri="{FF2B5EF4-FFF2-40B4-BE49-F238E27FC236}">
                <a16:creationId xmlns:a16="http://schemas.microsoft.com/office/drawing/2014/main" id="{6387E869-C920-4281-B135-A9D44C3A811B}"/>
              </a:ext>
            </a:extLst>
          </p:cNvPr>
          <p:cNvSpPr/>
          <p:nvPr/>
        </p:nvSpPr>
        <p:spPr>
          <a:xfrm>
            <a:off x="273320" y="5686554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вакцинации.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 СОМК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2F9878-217F-4154-96F4-DC0F19AE40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>
          <a:xfrm>
            <a:off x="709694" y="4060593"/>
            <a:ext cx="2603743" cy="1813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763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27917" y="270267"/>
            <a:ext cx="988665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помощь здравоохранению </a:t>
            </a:r>
            <a:endParaRPr lang="ru-RU" sz="3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Цилиндр 4"/>
          <p:cNvSpPr/>
          <p:nvPr/>
        </p:nvSpPr>
        <p:spPr>
          <a:xfrm>
            <a:off x="395225" y="2755350"/>
            <a:ext cx="3396752" cy="1506114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врачам в проведении мониторинга состояния пациентов с COVID-19</a:t>
            </a: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6" name="Цилиндр 5"/>
          <p:cNvSpPr/>
          <p:nvPr/>
        </p:nvSpPr>
        <p:spPr>
          <a:xfrm>
            <a:off x="4437060" y="2836495"/>
            <a:ext cx="3252863" cy="144002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-центрах при поликлиниках 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6"/>
          <a:stretch/>
        </p:blipFill>
        <p:spPr>
          <a:xfrm>
            <a:off x="4775550" y="1345728"/>
            <a:ext cx="2746131" cy="1728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Цилиндр 7"/>
          <p:cNvSpPr/>
          <p:nvPr/>
        </p:nvSpPr>
        <p:spPr>
          <a:xfrm>
            <a:off x="8335006" y="2806835"/>
            <a:ext cx="3281455" cy="146968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 заявок на горячую линию от людей, которые не дозвонились до врача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8329390" y="5729532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Другая помощь в лечебных учреждениях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(входной фильтр, работа с амбулаторными картами и т.п.)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5" y="1418119"/>
            <a:ext cx="2815239" cy="1583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48" y="1322317"/>
            <a:ext cx="3053702" cy="169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Цилиндр 18"/>
          <p:cNvSpPr/>
          <p:nvPr/>
        </p:nvSpPr>
        <p:spPr>
          <a:xfrm>
            <a:off x="4442104" y="5698026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беременных, в том числе больных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коронавирусом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56" y="3982137"/>
            <a:ext cx="3347333" cy="1883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Цилиндр 20">
            <a:extLst>
              <a:ext uri="{FF2B5EF4-FFF2-40B4-BE49-F238E27FC236}">
                <a16:creationId xmlns:a16="http://schemas.microsoft.com/office/drawing/2014/main" id="{E74F1BD5-1155-4D6A-9EBE-FF2AA7E94A0A}"/>
              </a:ext>
            </a:extLst>
          </p:cNvPr>
          <p:cNvSpPr/>
          <p:nvPr/>
        </p:nvSpPr>
        <p:spPr>
          <a:xfrm>
            <a:off x="273320" y="5686554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Ежедневная передача поликлиникам чек-листов с мониторингом состояния пациентов с COVID-19</a:t>
            </a:r>
          </a:p>
          <a:p>
            <a:pPr algn="ctr"/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E5E169-CFC8-45B0-B341-A0F1E7785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9615"/>
          <a:stretch/>
        </p:blipFill>
        <p:spPr>
          <a:xfrm>
            <a:off x="654153" y="4088840"/>
            <a:ext cx="2667247" cy="1781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/>
          <a:stretch/>
        </p:blipFill>
        <p:spPr>
          <a:xfrm>
            <a:off x="8825789" y="4077330"/>
            <a:ext cx="2633973" cy="1804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893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0993F61F-2A16-4201-81FA-FD3E7A9C4ED7}"/>
              </a:ext>
            </a:extLst>
          </p:cNvPr>
          <p:cNvSpPr/>
          <p:nvPr/>
        </p:nvSpPr>
        <p:spPr>
          <a:xfrm>
            <a:off x="2493205" y="5772951"/>
            <a:ext cx="2641457" cy="52272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1EBB9F68-D5C8-4BE7-98DE-9FAA8431D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r="5599"/>
          <a:stretch/>
        </p:blipFill>
        <p:spPr>
          <a:xfrm>
            <a:off x="10146940" y="5171544"/>
            <a:ext cx="1785727" cy="1349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4DCF3D-33DB-41AA-8454-7F31FA0F6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75" y="1370606"/>
            <a:ext cx="786094" cy="7860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CFFA92E-424E-4C17-919A-E11BDC180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6" y="1420465"/>
            <a:ext cx="639984" cy="639984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6717C373-3A22-4C40-BCAA-25BC3FD570FC}"/>
              </a:ext>
            </a:extLst>
          </p:cNvPr>
          <p:cNvSpPr/>
          <p:nvPr/>
        </p:nvSpPr>
        <p:spPr>
          <a:xfrm>
            <a:off x="5852320" y="2066247"/>
            <a:ext cx="1347402" cy="567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CA45B2-849C-409A-95A0-1E91721BD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31" y="1422827"/>
            <a:ext cx="639984" cy="639984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2981E0CE-81C8-404A-B296-774D597E7DFE}"/>
              </a:ext>
            </a:extLst>
          </p:cNvPr>
          <p:cNvSpPr/>
          <p:nvPr/>
        </p:nvSpPr>
        <p:spPr>
          <a:xfrm>
            <a:off x="3777447" y="2066335"/>
            <a:ext cx="1347402" cy="567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3865EC6-C3C1-4E20-B77A-6CA96BB3ADD8}"/>
              </a:ext>
            </a:extLst>
          </p:cNvPr>
          <p:cNvSpPr/>
          <p:nvPr/>
        </p:nvSpPr>
        <p:spPr>
          <a:xfrm>
            <a:off x="4834691" y="1301935"/>
            <a:ext cx="972000" cy="9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8717D41-9734-4B0A-B1CC-95FDED9A63BE}"/>
              </a:ext>
            </a:extLst>
          </p:cNvPr>
          <p:cNvSpPr/>
          <p:nvPr/>
        </p:nvSpPr>
        <p:spPr>
          <a:xfrm>
            <a:off x="4854773" y="1416195"/>
            <a:ext cx="930888" cy="76480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120</a:t>
            </a:r>
            <a:endParaRPr lang="ru-RU" sz="2400" b="1" cap="none" spc="0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минут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41B066E-C01A-43C6-953F-D59434D0DA5A}"/>
              </a:ext>
            </a:extLst>
          </p:cNvPr>
          <p:cNvSpPr/>
          <p:nvPr/>
        </p:nvSpPr>
        <p:spPr>
          <a:xfrm>
            <a:off x="6818926" y="1303083"/>
            <a:ext cx="972000" cy="9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B10C790-0CCE-4404-BDDC-401789DF3B09}"/>
              </a:ext>
            </a:extLst>
          </p:cNvPr>
          <p:cNvSpPr/>
          <p:nvPr/>
        </p:nvSpPr>
        <p:spPr>
          <a:xfrm>
            <a:off x="3818129" y="2088040"/>
            <a:ext cx="1197488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Ожидание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ответа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7E2EDD6-0DE0-4CCA-B774-5A6E5D3B8274}"/>
              </a:ext>
            </a:extLst>
          </p:cNvPr>
          <p:cNvSpPr/>
          <p:nvPr/>
        </p:nvSpPr>
        <p:spPr>
          <a:xfrm>
            <a:off x="5782954" y="2198622"/>
            <a:ext cx="1460747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Недозвоны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»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56BADE2-42C5-4F01-8058-8B7D6E5E51F4}"/>
              </a:ext>
            </a:extLst>
          </p:cNvPr>
          <p:cNvSpPr/>
          <p:nvPr/>
        </p:nvSpPr>
        <p:spPr>
          <a:xfrm>
            <a:off x="6781567" y="1447040"/>
            <a:ext cx="104569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10 000</a:t>
            </a:r>
            <a:endParaRPr lang="ru-RU" sz="2400" b="1" cap="none" spc="0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день</a:t>
            </a:r>
          </a:p>
        </p:txBody>
      </p:sp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A73102D5-607C-4632-A79C-FA048EDBEBB2}"/>
              </a:ext>
            </a:extLst>
          </p:cNvPr>
          <p:cNvSpPr/>
          <p:nvPr/>
        </p:nvSpPr>
        <p:spPr>
          <a:xfrm>
            <a:off x="6086162" y="1018643"/>
            <a:ext cx="708117" cy="1426608"/>
          </a:xfrm>
          <a:prstGeom prst="mathMultiply">
            <a:avLst>
              <a:gd name="adj1" fmla="val 1111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пятиугольник 39">
            <a:extLst>
              <a:ext uri="{FF2B5EF4-FFF2-40B4-BE49-F238E27FC236}">
                <a16:creationId xmlns:a16="http://schemas.microsoft.com/office/drawing/2014/main" id="{72A476DE-B05A-4390-B5D5-AA7D0B06E446}"/>
              </a:ext>
            </a:extLst>
          </p:cNvPr>
          <p:cNvSpPr/>
          <p:nvPr/>
        </p:nvSpPr>
        <p:spPr>
          <a:xfrm>
            <a:off x="186952" y="1564207"/>
            <a:ext cx="3286721" cy="724874"/>
          </a:xfrm>
          <a:prstGeom prst="homePlate">
            <a:avLst/>
          </a:prstGeom>
          <a:solidFill>
            <a:srgbClr val="FFA05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Анализ работы существующих 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call-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центров поликлиник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DD84E7F0-B313-43EC-9522-FF23C7829F81}"/>
              </a:ext>
            </a:extLst>
          </p:cNvPr>
          <p:cNvSpPr/>
          <p:nvPr/>
        </p:nvSpPr>
        <p:spPr>
          <a:xfrm>
            <a:off x="3664134" y="2987659"/>
            <a:ext cx="8318365" cy="567996"/>
          </a:xfrm>
          <a:prstGeom prst="roundRect">
            <a:avLst/>
          </a:prstGeom>
          <a:solidFill>
            <a:srgbClr val="FF9853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FE78235-900F-4F04-B201-916237DCBBF0}"/>
              </a:ext>
            </a:extLst>
          </p:cNvPr>
          <p:cNvSpPr/>
          <p:nvPr/>
        </p:nvSpPr>
        <p:spPr>
          <a:xfrm>
            <a:off x="3558788" y="2991426"/>
            <a:ext cx="8369311" cy="40612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Запуск работы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call-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центров с участием волонтёров </a:t>
            </a:r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4A2744ED-97E9-4172-B636-2D9927F13EA2}"/>
              </a:ext>
            </a:extLst>
          </p:cNvPr>
          <p:cNvSpPr/>
          <p:nvPr/>
        </p:nvSpPr>
        <p:spPr>
          <a:xfrm>
            <a:off x="228185" y="3004530"/>
            <a:ext cx="3333298" cy="3159986"/>
          </a:xfrm>
          <a:prstGeom prst="homePlate">
            <a:avLst>
              <a:gd name="adj" fmla="val 32029"/>
            </a:avLst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Разработка чек-листов.</a:t>
            </a:r>
          </a:p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Изменение функционала операторов.</a:t>
            </a:r>
          </a:p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Разработка единой модели деятельности центров.</a:t>
            </a:r>
          </a:p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Включение в работу – </a:t>
            </a:r>
            <a:r>
              <a:rPr lang="ru-RU" sz="36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272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волонтёров:</a:t>
            </a:r>
          </a:p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запись на прием, мониторинг состояния амбулаторных больных  </a:t>
            </a:r>
          </a:p>
          <a:p>
            <a:pPr algn="ctr"/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DC61EB02-ED9A-40E3-9595-D8774D3CECCD}"/>
              </a:ext>
            </a:extLst>
          </p:cNvPr>
          <p:cNvSpPr/>
          <p:nvPr/>
        </p:nvSpPr>
        <p:spPr>
          <a:xfrm>
            <a:off x="7810623" y="2053624"/>
            <a:ext cx="1347402" cy="567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0D8F5AD5-CAC0-42AC-928C-21FCE2D61094}"/>
              </a:ext>
            </a:extLst>
          </p:cNvPr>
          <p:cNvSpPr/>
          <p:nvPr/>
        </p:nvSpPr>
        <p:spPr>
          <a:xfrm>
            <a:off x="8777229" y="1290460"/>
            <a:ext cx="972000" cy="9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ABDBE45-FBC5-4355-9A01-EAD18A379EEA}"/>
              </a:ext>
            </a:extLst>
          </p:cNvPr>
          <p:cNvSpPr/>
          <p:nvPr/>
        </p:nvSpPr>
        <p:spPr>
          <a:xfrm>
            <a:off x="7720625" y="2111244"/>
            <a:ext cx="1460747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Дистанционный мониторинг </a:t>
            </a:r>
            <a:endParaRPr lang="ru-RU" sz="1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6FA33CF0-2EEC-4E6A-82C7-EFA4491783EF}"/>
              </a:ext>
            </a:extLst>
          </p:cNvPr>
          <p:cNvSpPr/>
          <p:nvPr/>
        </p:nvSpPr>
        <p:spPr>
          <a:xfrm>
            <a:off x="8740379" y="1453157"/>
            <a:ext cx="10456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E2917FC9-7F66-4A84-9669-625BBB98093D}"/>
              </a:ext>
            </a:extLst>
          </p:cNvPr>
          <p:cNvSpPr/>
          <p:nvPr/>
        </p:nvSpPr>
        <p:spPr>
          <a:xfrm>
            <a:off x="6470149" y="5940111"/>
            <a:ext cx="2111826" cy="5679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A693E8C-90FB-4E69-8D4B-24DE1333C396}"/>
              </a:ext>
            </a:extLst>
          </p:cNvPr>
          <p:cNvSpPr/>
          <p:nvPr/>
        </p:nvSpPr>
        <p:spPr>
          <a:xfrm>
            <a:off x="6470149" y="5957352"/>
            <a:ext cx="2111826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Уменьшение нагрузки </a:t>
            </a:r>
          </a:p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на телефонную линию СМП </a:t>
            </a:r>
            <a:endParaRPr lang="ru-RU" sz="1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E5D6B9D-1075-49D2-8614-E555F9B91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14" y="5149857"/>
            <a:ext cx="925327" cy="92532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8923587-5753-436B-A934-8A3AFDAB2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42" y="3901505"/>
            <a:ext cx="786094" cy="78609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12AD69AE-DBED-452C-B857-82CF0E6FF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3" y="3951364"/>
            <a:ext cx="639984" cy="639984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4CE01220-ED41-4EA5-855D-20199CED5C72}"/>
              </a:ext>
            </a:extLst>
          </p:cNvPr>
          <p:cNvSpPr/>
          <p:nvPr/>
        </p:nvSpPr>
        <p:spPr>
          <a:xfrm>
            <a:off x="5745587" y="4597146"/>
            <a:ext cx="1347402" cy="5679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7933C20C-4D7A-41C5-B80D-CE24FD0E1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98" y="3953726"/>
            <a:ext cx="639984" cy="639984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DD1B8695-75ED-436D-A71B-41D521A06BCB}"/>
              </a:ext>
            </a:extLst>
          </p:cNvPr>
          <p:cNvSpPr/>
          <p:nvPr/>
        </p:nvSpPr>
        <p:spPr>
          <a:xfrm>
            <a:off x="3670714" y="4597234"/>
            <a:ext cx="1347402" cy="5679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C4131B38-38FE-4BD6-A298-9CD93D347947}"/>
              </a:ext>
            </a:extLst>
          </p:cNvPr>
          <p:cNvSpPr/>
          <p:nvPr/>
        </p:nvSpPr>
        <p:spPr>
          <a:xfrm>
            <a:off x="4727958" y="3832834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8380867-C27A-4D7B-AF2B-5C93C732F1FC}"/>
              </a:ext>
            </a:extLst>
          </p:cNvPr>
          <p:cNvSpPr/>
          <p:nvPr/>
        </p:nvSpPr>
        <p:spPr>
          <a:xfrm>
            <a:off x="4748040" y="3947094"/>
            <a:ext cx="930888" cy="76480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2400" b="1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минут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5359318A-1980-4502-8DAA-A24DEA370352}"/>
              </a:ext>
            </a:extLst>
          </p:cNvPr>
          <p:cNvSpPr/>
          <p:nvPr/>
        </p:nvSpPr>
        <p:spPr>
          <a:xfrm>
            <a:off x="6712193" y="3833982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4997CBE4-B5C5-4178-B232-FC335C76145F}"/>
              </a:ext>
            </a:extLst>
          </p:cNvPr>
          <p:cNvSpPr/>
          <p:nvPr/>
        </p:nvSpPr>
        <p:spPr>
          <a:xfrm>
            <a:off x="3711396" y="4618939"/>
            <a:ext cx="1197488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Ожидание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ответа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E5891E63-F9BF-43A5-A426-7D59EC021FB7}"/>
              </a:ext>
            </a:extLst>
          </p:cNvPr>
          <p:cNvSpPr/>
          <p:nvPr/>
        </p:nvSpPr>
        <p:spPr>
          <a:xfrm>
            <a:off x="5676221" y="4729521"/>
            <a:ext cx="1460747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Недозвоны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»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BC4A5C95-47D8-4DB0-AC7E-64BAA34C5BA2}"/>
              </a:ext>
            </a:extLst>
          </p:cNvPr>
          <p:cNvSpPr/>
          <p:nvPr/>
        </p:nvSpPr>
        <p:spPr>
          <a:xfrm>
            <a:off x="6674834" y="3977939"/>
            <a:ext cx="104569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500</a:t>
            </a:r>
            <a:endParaRPr lang="ru-RU" sz="2400" b="1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день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E774B700-CC1B-473B-9CF0-870D3EA8A160}"/>
              </a:ext>
            </a:extLst>
          </p:cNvPr>
          <p:cNvSpPr/>
          <p:nvPr/>
        </p:nvSpPr>
        <p:spPr>
          <a:xfrm>
            <a:off x="7703890" y="4584523"/>
            <a:ext cx="1347402" cy="5679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9D9577CE-F0A4-4E8F-B672-8B57A03499AD}"/>
              </a:ext>
            </a:extLst>
          </p:cNvPr>
          <p:cNvSpPr/>
          <p:nvPr/>
        </p:nvSpPr>
        <p:spPr>
          <a:xfrm>
            <a:off x="8670496" y="3821359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7DAFB1A-A7FF-4B0C-AFCF-722304EBF5B8}"/>
              </a:ext>
            </a:extLst>
          </p:cNvPr>
          <p:cNvSpPr/>
          <p:nvPr/>
        </p:nvSpPr>
        <p:spPr>
          <a:xfrm>
            <a:off x="7613892" y="4642143"/>
            <a:ext cx="1460747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Дистанционный мониторинг </a:t>
            </a:r>
            <a:endParaRPr lang="ru-RU" sz="1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03F63DC-A5A4-418A-8ACD-C4AFEBF67185}"/>
              </a:ext>
            </a:extLst>
          </p:cNvPr>
          <p:cNvSpPr/>
          <p:nvPr/>
        </p:nvSpPr>
        <p:spPr>
          <a:xfrm>
            <a:off x="8633646" y="3984056"/>
            <a:ext cx="10456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87</a:t>
            </a:r>
          </a:p>
          <a:p>
            <a:pPr algn="ctr"/>
            <a:r>
              <a:rPr lang="ru-RU" sz="16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</p:txBody>
      </p:sp>
      <p:sp>
        <p:nvSpPr>
          <p:cNvPr id="90" name="Знак умножения 89">
            <a:extLst>
              <a:ext uri="{FF2B5EF4-FFF2-40B4-BE49-F238E27FC236}">
                <a16:creationId xmlns:a16="http://schemas.microsoft.com/office/drawing/2014/main" id="{4762E389-D52E-4917-8EA1-5608A2408E5D}"/>
              </a:ext>
            </a:extLst>
          </p:cNvPr>
          <p:cNvSpPr/>
          <p:nvPr/>
        </p:nvSpPr>
        <p:spPr>
          <a:xfrm>
            <a:off x="5976045" y="3540054"/>
            <a:ext cx="708117" cy="1426608"/>
          </a:xfrm>
          <a:prstGeom prst="mathMultiply">
            <a:avLst>
              <a:gd name="adj1" fmla="val 1111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3CCBCD5F-3DFF-4CAA-9984-2251A43C7E3A}"/>
              </a:ext>
            </a:extLst>
          </p:cNvPr>
          <p:cNvSpPr/>
          <p:nvPr/>
        </p:nvSpPr>
        <p:spPr>
          <a:xfrm>
            <a:off x="5190221" y="5241124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0112110-77AB-4D0C-B5A3-1892BAD761D1}"/>
              </a:ext>
            </a:extLst>
          </p:cNvPr>
          <p:cNvSpPr/>
          <p:nvPr/>
        </p:nvSpPr>
        <p:spPr>
          <a:xfrm>
            <a:off x="5219040" y="5344723"/>
            <a:ext cx="930888" cy="76480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1,7</a:t>
            </a:r>
            <a:endParaRPr lang="ru-RU" sz="2400" b="1" cap="none" spc="0" dirty="0">
              <a:ln w="1016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минут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41A5A6E4-FB84-4F73-8A4F-40EE0BCF82D7}"/>
              </a:ext>
            </a:extLst>
          </p:cNvPr>
          <p:cNvSpPr/>
          <p:nvPr/>
        </p:nvSpPr>
        <p:spPr>
          <a:xfrm>
            <a:off x="5246606" y="6295679"/>
            <a:ext cx="915615" cy="4248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6111A74C-4FCE-47F0-8DF4-ACBED693E1BF}"/>
              </a:ext>
            </a:extLst>
          </p:cNvPr>
          <p:cNvSpPr/>
          <p:nvPr/>
        </p:nvSpPr>
        <p:spPr>
          <a:xfrm>
            <a:off x="5104322" y="6277493"/>
            <a:ext cx="1197488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Ожидание </a:t>
            </a:r>
          </a:p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ответа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1D81A28-CB9F-4486-8F8B-635F460AE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79" y="1316251"/>
            <a:ext cx="876989" cy="876989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FC287005-FD63-4D21-B14E-D2F9E17028F1}"/>
              </a:ext>
            </a:extLst>
          </p:cNvPr>
          <p:cNvSpPr/>
          <p:nvPr/>
        </p:nvSpPr>
        <p:spPr>
          <a:xfrm>
            <a:off x="9726957" y="2031678"/>
            <a:ext cx="1607035" cy="567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8B922BE1-7C1E-41B4-92F8-2CF2A5F4B65C}"/>
              </a:ext>
            </a:extLst>
          </p:cNvPr>
          <p:cNvSpPr/>
          <p:nvPr/>
        </p:nvSpPr>
        <p:spPr>
          <a:xfrm>
            <a:off x="10784768" y="1249566"/>
            <a:ext cx="972000" cy="972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EB11FE51-E96F-4549-9A64-6AD500DFBA72}"/>
              </a:ext>
            </a:extLst>
          </p:cNvPr>
          <p:cNvSpPr/>
          <p:nvPr/>
        </p:nvSpPr>
        <p:spPr>
          <a:xfrm>
            <a:off x="10735532" y="1380179"/>
            <a:ext cx="10456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человек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A7181F9A-E793-434E-B27A-C16C8BC0F696}"/>
              </a:ext>
            </a:extLst>
          </p:cNvPr>
          <p:cNvSpPr/>
          <p:nvPr/>
        </p:nvSpPr>
        <p:spPr>
          <a:xfrm>
            <a:off x="9643352" y="2090028"/>
            <a:ext cx="1653765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Пациентов в очереди к терапевту</a:t>
            </a:r>
            <a:endParaRPr lang="ru-RU" sz="1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E83F9750-8B4A-462C-A351-823D63553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04" y="3856096"/>
            <a:ext cx="876989" cy="876989"/>
          </a:xfrm>
          <a:prstGeom prst="rect">
            <a:avLst/>
          </a:prstGeom>
        </p:spPr>
      </p:pic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EB56370F-4708-4515-BB9B-7A51693ACAE8}"/>
              </a:ext>
            </a:extLst>
          </p:cNvPr>
          <p:cNvSpPr/>
          <p:nvPr/>
        </p:nvSpPr>
        <p:spPr>
          <a:xfrm>
            <a:off x="9656082" y="4571523"/>
            <a:ext cx="1607035" cy="5679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3BD58202-2CE9-4825-8301-39CBA67C90B9}"/>
              </a:ext>
            </a:extLst>
          </p:cNvPr>
          <p:cNvSpPr/>
          <p:nvPr/>
        </p:nvSpPr>
        <p:spPr>
          <a:xfrm>
            <a:off x="10713893" y="3789411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45A622E8-2779-4363-B314-D0D56921EAA8}"/>
              </a:ext>
            </a:extLst>
          </p:cNvPr>
          <p:cNvSpPr/>
          <p:nvPr/>
        </p:nvSpPr>
        <p:spPr>
          <a:xfrm>
            <a:off x="10672457" y="3905485"/>
            <a:ext cx="10456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человека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3A0A27F3-C916-4F8D-8F5B-289C955D3EE3}"/>
              </a:ext>
            </a:extLst>
          </p:cNvPr>
          <p:cNvSpPr/>
          <p:nvPr/>
        </p:nvSpPr>
        <p:spPr>
          <a:xfrm>
            <a:off x="9598692" y="4611133"/>
            <a:ext cx="1653765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Пациентов в очереди к терапевту</a:t>
            </a:r>
            <a:endParaRPr lang="ru-RU" sz="1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706EA77B-C20A-44F6-9DA2-B640CEC1066E}"/>
              </a:ext>
            </a:extLst>
          </p:cNvPr>
          <p:cNvSpPr/>
          <p:nvPr/>
        </p:nvSpPr>
        <p:spPr>
          <a:xfrm>
            <a:off x="8911805" y="5270256"/>
            <a:ext cx="972000" cy="97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A901D56C-37F1-42F4-B459-888C3771A844}"/>
              </a:ext>
            </a:extLst>
          </p:cNvPr>
          <p:cNvSpPr/>
          <p:nvPr/>
        </p:nvSpPr>
        <p:spPr>
          <a:xfrm>
            <a:off x="8860062" y="5371936"/>
            <a:ext cx="10456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91</a:t>
            </a: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6865E0C-8750-499B-AE25-4381C781BD0C}"/>
              </a:ext>
            </a:extLst>
          </p:cNvPr>
          <p:cNvSpPr/>
          <p:nvPr/>
        </p:nvSpPr>
        <p:spPr>
          <a:xfrm>
            <a:off x="8949452" y="6324732"/>
            <a:ext cx="915615" cy="4248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7272A90E-1723-4CAF-88D8-ACFA457258B2}"/>
              </a:ext>
            </a:extLst>
          </p:cNvPr>
          <p:cNvSpPr/>
          <p:nvPr/>
        </p:nvSpPr>
        <p:spPr>
          <a:xfrm>
            <a:off x="8790775" y="6272094"/>
            <a:ext cx="1197488" cy="48266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Принятые звонки</a:t>
            </a:r>
          </a:p>
        </p:txBody>
      </p:sp>
      <p:sp>
        <p:nvSpPr>
          <p:cNvPr id="116" name="Стрелка: влево 115">
            <a:extLst>
              <a:ext uri="{FF2B5EF4-FFF2-40B4-BE49-F238E27FC236}">
                <a16:creationId xmlns:a16="http://schemas.microsoft.com/office/drawing/2014/main" id="{809DAF25-1E6C-4C83-B511-5A6EFDB1AD83}"/>
              </a:ext>
            </a:extLst>
          </p:cNvPr>
          <p:cNvSpPr/>
          <p:nvPr/>
        </p:nvSpPr>
        <p:spPr>
          <a:xfrm>
            <a:off x="6154866" y="6156665"/>
            <a:ext cx="277844" cy="228859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Стрелка: влево 116">
            <a:extLst>
              <a:ext uri="{FF2B5EF4-FFF2-40B4-BE49-F238E27FC236}">
                <a16:creationId xmlns:a16="http://schemas.microsoft.com/office/drawing/2014/main" id="{85CA398D-1010-4843-80DE-8768A64F7D9C}"/>
              </a:ext>
            </a:extLst>
          </p:cNvPr>
          <p:cNvSpPr/>
          <p:nvPr/>
        </p:nvSpPr>
        <p:spPr>
          <a:xfrm rot="10800000">
            <a:off x="8651853" y="6149038"/>
            <a:ext cx="277844" cy="228859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B0ECE51C-EBE0-4CF3-B674-8B8F981D4E34}"/>
              </a:ext>
            </a:extLst>
          </p:cNvPr>
          <p:cNvSpPr/>
          <p:nvPr/>
        </p:nvSpPr>
        <p:spPr>
          <a:xfrm>
            <a:off x="4852066" y="1412954"/>
            <a:ext cx="930888" cy="76480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24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120</a:t>
            </a:r>
            <a:endParaRPr lang="ru-RU" sz="2400" b="1" cap="none" spc="0" dirty="0">
              <a:ln w="1016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минут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3207D5B-777C-4843-ABB3-7BE065CE1528}"/>
              </a:ext>
            </a:extLst>
          </p:cNvPr>
          <p:cNvSpPr/>
          <p:nvPr/>
        </p:nvSpPr>
        <p:spPr>
          <a:xfrm>
            <a:off x="2582377" y="5859189"/>
            <a:ext cx="2317177" cy="406125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ru-RU" sz="1600" b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ДОСТИГНУТЫЙ ЭФФЕКТ </a:t>
            </a:r>
          </a:p>
        </p:txBody>
      </p:sp>
      <p:sp>
        <p:nvSpPr>
          <p:cNvPr id="69" name="Скругленный прямоугольник 8">
            <a:extLst>
              <a:ext uri="{FF2B5EF4-FFF2-40B4-BE49-F238E27FC236}">
                <a16:creationId xmlns:a16="http://schemas.microsoft.com/office/drawing/2014/main" id="{185A766F-3760-466F-845F-DE5A430CA639}"/>
              </a:ext>
            </a:extLst>
          </p:cNvPr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Объект 3">
            <a:extLst>
              <a:ext uri="{FF2B5EF4-FFF2-40B4-BE49-F238E27FC236}">
                <a16:creationId xmlns:a16="http://schemas.microsoft.com/office/drawing/2014/main" id="{DECCA48F-E67B-4E1B-9F8A-12E4BC86A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AB3440F-BD25-4417-9C2D-639E2477386D}"/>
              </a:ext>
            </a:extLst>
          </p:cNvPr>
          <p:cNvSpPr/>
          <p:nvPr/>
        </p:nvSpPr>
        <p:spPr>
          <a:xfrm>
            <a:off x="227917" y="270267"/>
            <a:ext cx="988665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endParaRPr lang="ru-RU" sz="3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878945" y="367570"/>
            <a:ext cx="8020050" cy="504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Работа 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call-</a:t>
            </a:r>
            <a:r>
              <a:rPr lang="ru-RU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центров при поликлиниках</a:t>
            </a: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0453CA26-9ABF-40E0-A96F-D6272F41045C}"/>
              </a:ext>
            </a:extLst>
          </p:cNvPr>
          <p:cNvSpPr txBox="1">
            <a:spLocks/>
          </p:cNvSpPr>
          <p:nvPr/>
        </p:nvSpPr>
        <p:spPr>
          <a:xfrm>
            <a:off x="121642" y="1211249"/>
            <a:ext cx="1404695" cy="504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Ноябрь 2020г.</a:t>
            </a: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49C11FD3-0BF2-4138-9026-7AFBE04504ED}"/>
              </a:ext>
            </a:extLst>
          </p:cNvPr>
          <p:cNvSpPr txBox="1">
            <a:spLocks/>
          </p:cNvSpPr>
          <p:nvPr/>
        </p:nvSpPr>
        <p:spPr>
          <a:xfrm>
            <a:off x="184206" y="2634243"/>
            <a:ext cx="2036511" cy="504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На 1 декабря  2020г.</a:t>
            </a:r>
          </a:p>
        </p:txBody>
      </p:sp>
    </p:spTree>
    <p:extLst>
      <p:ext uri="{BB962C8B-B14F-4D97-AF65-F5344CB8AC3E}">
        <p14:creationId xmlns:p14="http://schemas.microsoft.com/office/powerpoint/2010/main" val="96120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8">
            <a:extLst>
              <a:ext uri="{FF2B5EF4-FFF2-40B4-BE49-F238E27FC236}">
                <a16:creationId xmlns:a16="http://schemas.microsoft.com/office/drawing/2014/main" id="{6011A7C4-6D27-4F0A-8E68-0259A63F3C9C}"/>
              </a:ext>
            </a:extLst>
          </p:cNvPr>
          <p:cNvSpPr/>
          <p:nvPr/>
        </p:nvSpPr>
        <p:spPr>
          <a:xfrm>
            <a:off x="522280" y="2317275"/>
            <a:ext cx="4282636" cy="3228206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800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ноября 2020 года Президент России Владимир Путин провел специальное 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совещание с членами Правительства, посвященное борьбе с коронавирусом   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633084" y="2500217"/>
            <a:ext cx="406102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совещании руководитель Исполкома ОНФ Михаил Кузнецов представил итоги мониторинга ситуации с медицинской помощью в регионах. </a:t>
            </a:r>
          </a:p>
          <a:p>
            <a:r>
              <a:rPr lang="ru-RU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Привёл в пример работу волонтёров штаба </a:t>
            </a:r>
            <a:r>
              <a:rPr lang="en-US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b="1" cap="none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колл-центре ЦГКБ № 6 г. Екатеринбурга, где количество «</a:t>
            </a:r>
            <a:r>
              <a:rPr lang="ru-RU" b="1" cap="none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недозвонов</a:t>
            </a:r>
            <a:r>
              <a:rPr lang="ru-RU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от пациентов уменьшилось в 20 раз!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3EEA8-AEF5-496B-BE18-0A3E0B71E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0" y="1520833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88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2"/>
            <a:ext cx="11230152" cy="1717921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поощрены Памятными медалями «За бескорыстный вклад 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организацию Общероссийской акции взаимопомощи «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утвержденную Распоряжением Президента Российской Федерации, 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Благодарственными письмами Президента РФ,  Почетными грамотами и Благодарственными письмами Губернатора Свердловской области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07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38E955-E069-45EB-AAC5-C55E06736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6" b="2"/>
          <a:stretch/>
        </p:blipFill>
        <p:spPr>
          <a:xfrm>
            <a:off x="7810178" y="3973276"/>
            <a:ext cx="3892144" cy="2514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3EEA8-AEF5-496B-BE18-0A3E0B71EC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/>
          <a:stretch/>
        </p:blipFill>
        <p:spPr>
          <a:xfrm>
            <a:off x="417726" y="2018408"/>
            <a:ext cx="3964098" cy="2821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E45B1E-FD74-47E3-B659-BEA76D03B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2817"/>
          <a:stretch/>
        </p:blipFill>
        <p:spPr>
          <a:xfrm>
            <a:off x="4149928" y="2982503"/>
            <a:ext cx="3892144" cy="2751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265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8000" cy="102436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Праздничные мероприятия в честь годовщины Общероссийской акции </a:t>
            </a:r>
          </a:p>
          <a:p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взаимопомощи «#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07" y="163025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3EEA8-AEF5-496B-BE18-0A3E0B71E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3295"/>
          <a:stretch/>
        </p:blipFill>
        <p:spPr>
          <a:xfrm>
            <a:off x="340116" y="1316470"/>
            <a:ext cx="3532906" cy="2514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401E6-23A8-49DA-BEC9-111AD3D9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03" y="4144598"/>
            <a:ext cx="3546392" cy="2336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A15AB8-E63B-49CE-98B7-F64A2C503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1538"/>
          <a:stretch/>
        </p:blipFill>
        <p:spPr>
          <a:xfrm>
            <a:off x="8114358" y="4154957"/>
            <a:ext cx="3644139" cy="235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44CF40-112A-4DC8-97D7-1543E2166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/>
        </p:blipFill>
        <p:spPr>
          <a:xfrm>
            <a:off x="8131286" y="1335439"/>
            <a:ext cx="3605294" cy="2565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5A9472-4D07-47B6-958A-15E1BA567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3126"/>
          <a:stretch/>
        </p:blipFill>
        <p:spPr>
          <a:xfrm>
            <a:off x="4199724" y="1316470"/>
            <a:ext cx="3532906" cy="2514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D035C7-B102-4A36-BC02-9F654C9A0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1633" y="4127361"/>
            <a:ext cx="3929086" cy="2354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54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: стрелка вправо 2">
            <a:extLst>
              <a:ext uri="{FF2B5EF4-FFF2-40B4-BE49-F238E27FC236}">
                <a16:creationId xmlns:a16="http://schemas.microsoft.com/office/drawing/2014/main" id="{27B8C8F7-7C73-41C7-A45C-81DB46156C81}"/>
              </a:ext>
            </a:extLst>
          </p:cNvPr>
          <p:cNvSpPr/>
          <p:nvPr/>
        </p:nvSpPr>
        <p:spPr>
          <a:xfrm>
            <a:off x="0" y="296912"/>
            <a:ext cx="8574923" cy="36576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1717"/>
            </a:avLst>
          </a:prstGeom>
          <a:solidFill>
            <a:srgbClr val="125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     ВОПРОСЫ С ПРЯМОЙ ЛИНИИ ПРЕЗИДЕНТА РФ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31FB5-5072-4204-AA9C-37128466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923" y="296912"/>
            <a:ext cx="3347100" cy="90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C33735-36B3-490E-B172-62D8C32FDA44}"/>
              </a:ext>
            </a:extLst>
          </p:cNvPr>
          <p:cNvSpPr txBox="1"/>
          <p:nvPr/>
        </p:nvSpPr>
        <p:spPr>
          <a:xfrm>
            <a:off x="269977" y="853507"/>
            <a:ext cx="73248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31 октября 2019 года было принято решение </a:t>
            </a:r>
          </a:p>
          <a:p>
            <a:r>
              <a:rPr lang="ru-RU" dirty="0"/>
              <a:t>о включении в работу по обработке обращений, </a:t>
            </a:r>
          </a:p>
          <a:p>
            <a:r>
              <a:rPr lang="ru-RU" dirty="0"/>
              <a:t>поступивших на «Прямую Линию» к Президенту </a:t>
            </a:r>
          </a:p>
          <a:p>
            <a:r>
              <a:rPr lang="ru-RU" dirty="0"/>
              <a:t>региональных отделений </a:t>
            </a:r>
          </a:p>
          <a:p>
            <a:r>
              <a:rPr lang="ru-RU" dirty="0"/>
              <a:t>Общероссийского Народного Фронта.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3FFC6-D1E1-41FF-9745-776DD78A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7" y="2484788"/>
            <a:ext cx="4258377" cy="2625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B17F42-4711-4C7B-A718-E9507D6BF917}"/>
              </a:ext>
            </a:extLst>
          </p:cNvPr>
          <p:cNvSpPr txBox="1"/>
          <p:nvPr/>
        </p:nvSpPr>
        <p:spPr>
          <a:xfrm>
            <a:off x="5757042" y="4127909"/>
            <a:ext cx="609760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начале ноября 2019 г. в исполком ОНФ поступили </a:t>
            </a:r>
          </a:p>
          <a:p>
            <a:r>
              <a:rPr lang="ru-RU" dirty="0"/>
              <a:t>обращения жителей со Свердловской области в количестве </a:t>
            </a:r>
          </a:p>
          <a:p>
            <a:r>
              <a:rPr lang="ru-RU" sz="2400" b="1" dirty="0">
                <a:solidFill>
                  <a:srgbClr val="AC3B3D"/>
                </a:solidFill>
              </a:rPr>
              <a:t>28810. </a:t>
            </a:r>
            <a:r>
              <a:rPr lang="ru-RU" dirty="0"/>
              <a:t>В январе 2021 – </a:t>
            </a:r>
            <a:r>
              <a:rPr lang="ru-RU" sz="2400" b="1" dirty="0">
                <a:solidFill>
                  <a:srgbClr val="AC3B3D"/>
                </a:solidFill>
              </a:rPr>
              <a:t>10495.</a:t>
            </a:r>
          </a:p>
          <a:p>
            <a:r>
              <a:rPr lang="ru-RU" dirty="0"/>
              <a:t>На данный момент проведено </a:t>
            </a:r>
            <a:r>
              <a:rPr lang="ru-RU" sz="2400" b="1" dirty="0">
                <a:solidFill>
                  <a:srgbClr val="AC3B3D"/>
                </a:solidFill>
              </a:rPr>
              <a:t>26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волонтерских штабов, </a:t>
            </a:r>
          </a:p>
          <a:p>
            <a:r>
              <a:rPr lang="ru-RU" dirty="0"/>
              <a:t>в ходе которых решались вопросы жителей Свердловской области совместными усилиями волонтерских объединений, членов штаба ОНФ, а также Правительства Свердловской области.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BD9ABC-8C10-426C-8AE7-BD20C1498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968" y="1346501"/>
            <a:ext cx="4000928" cy="2677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BD0EF-6D65-4ECD-BF8F-B83A14D4D979}"/>
              </a:ext>
            </a:extLst>
          </p:cNvPr>
          <p:cNvSpPr txBox="1"/>
          <p:nvPr/>
        </p:nvSpPr>
        <p:spPr>
          <a:xfrm>
            <a:off x="269977" y="5165451"/>
            <a:ext cx="609456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rgbClr val="AC3B3D"/>
                </a:solidFill>
              </a:rPr>
              <a:t>Взаимодействие </a:t>
            </a:r>
          </a:p>
          <a:p>
            <a:r>
              <a:rPr lang="ru-RU" sz="3400" b="1" dirty="0">
                <a:solidFill>
                  <a:srgbClr val="AC3B3D"/>
                </a:solidFill>
              </a:rPr>
              <a:t>с добровольцами </a:t>
            </a:r>
          </a:p>
          <a:p>
            <a:r>
              <a:rPr lang="ru-RU" sz="3400" b="1" dirty="0">
                <a:solidFill>
                  <a:srgbClr val="AC3B3D"/>
                </a:solidFill>
              </a:rPr>
              <a:t>в рамках деятельности ОНФ</a:t>
            </a:r>
          </a:p>
        </p:txBody>
      </p:sp>
    </p:spTree>
    <p:extLst>
      <p:ext uri="{BB962C8B-B14F-4D97-AF65-F5344CB8AC3E}">
        <p14:creationId xmlns:p14="http://schemas.microsoft.com/office/powerpoint/2010/main" val="1890951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F848C72-BEDE-494F-B032-17D24ECBDAD6}"/>
              </a:ext>
            </a:extLst>
          </p:cNvPr>
          <p:cNvCxnSpPr/>
          <p:nvPr/>
        </p:nvCxnSpPr>
        <p:spPr>
          <a:xfrm>
            <a:off x="872170" y="6200028"/>
            <a:ext cx="11292671" cy="7110"/>
          </a:xfrm>
          <a:prstGeom prst="line">
            <a:avLst/>
          </a:prstGeom>
          <a:noFill/>
          <a:ln w="63500" cap="flat" cmpd="sng" algn="ctr">
            <a:solidFill>
              <a:srgbClr val="135F7F"/>
            </a:solidFill>
            <a:prstDash val="solid"/>
            <a:miter lim="800000"/>
          </a:ln>
          <a:effectLst/>
        </p:spPr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5" y="74101"/>
            <a:ext cx="1215927" cy="980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4FA26-2073-4E9E-B0DF-B15D32D5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/>
          <a:stretch/>
        </p:blipFill>
        <p:spPr>
          <a:xfrm>
            <a:off x="71361" y="6202680"/>
            <a:ext cx="942693" cy="542680"/>
          </a:xfrm>
          <a:prstGeom prst="rect">
            <a:avLst/>
          </a:prstGeom>
        </p:spPr>
      </p:pic>
      <p:sp>
        <p:nvSpPr>
          <p:cNvPr id="9" name="Блок-схема: данные 8">
            <a:extLst>
              <a:ext uri="{FF2B5EF4-FFF2-40B4-BE49-F238E27FC236}">
                <a16:creationId xmlns:a16="http://schemas.microsoft.com/office/drawing/2014/main" id="{0F17F00B-8DD0-40EF-AAB1-CD35D0ADFFD4}"/>
              </a:ext>
            </a:extLst>
          </p:cNvPr>
          <p:cNvSpPr/>
          <p:nvPr/>
        </p:nvSpPr>
        <p:spPr>
          <a:xfrm>
            <a:off x="411689" y="6172200"/>
            <a:ext cx="2085494" cy="573160"/>
          </a:xfrm>
          <a:prstGeom prst="flowChartInputOutput">
            <a:avLst/>
          </a:prstGeom>
          <a:solidFill>
            <a:srgbClr val="135F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44B7D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57248C4-6773-4D1D-8721-F297EC5AC473}"/>
              </a:ext>
            </a:extLst>
          </p:cNvPr>
          <p:cNvSpPr/>
          <p:nvPr/>
        </p:nvSpPr>
        <p:spPr>
          <a:xfrm>
            <a:off x="677569" y="6104837"/>
            <a:ext cx="13884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ОНФ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9138" y="394686"/>
            <a:ext cx="817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135F7F"/>
                </a:solidFill>
                <a:latin typeface="Century Gothic" panose="020B0502020202020204" pitchFamily="34" charset="0"/>
              </a:rPr>
              <a:t>Тематические площадки и проекты ОНФ</a:t>
            </a:r>
          </a:p>
          <a:p>
            <a:pPr lvl="0" algn="ctr"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533009-58DB-4C57-B4CC-BDB20A3A6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31" y="1205719"/>
            <a:ext cx="1749297" cy="180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5906C6-68EA-45DE-A98D-7EF6FED8D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93" y="1195524"/>
            <a:ext cx="1764880" cy="180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E2647D-13CA-4765-95E5-9EEAE2DD8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61" y="1216143"/>
            <a:ext cx="1716280" cy="180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6F2FD4-18F2-442F-8908-908C1D55C8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02" y="3160529"/>
            <a:ext cx="1717051" cy="180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B2319E8-CC64-4608-96F5-6C39311B34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66" y="3151047"/>
            <a:ext cx="1745784" cy="18383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09A122-DE0B-45D5-9260-9925DD8531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3" y="3135092"/>
            <a:ext cx="1800000" cy="187024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C7CE8E-E459-42A2-86DD-00B9A5BD2A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86" y="1208112"/>
            <a:ext cx="1701370" cy="180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7E4F7DA-54CC-449E-ADFF-4D596E512B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35" y="3131674"/>
            <a:ext cx="1733640" cy="185771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0BBF91-16C8-47C3-AD11-7A9FD62A82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1" y="3118450"/>
            <a:ext cx="1800000" cy="18709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2D8B6EB-5BFC-452C-B093-AF9E1A6195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02" y="1220006"/>
            <a:ext cx="1800000" cy="1737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481FA-09EC-42B3-A817-B5DD4D13F2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8" y="1195524"/>
            <a:ext cx="1783256" cy="180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CD9BC30-8A60-423A-AC3F-E4EE15B9F18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9"/>
          <a:stretch/>
        </p:blipFill>
        <p:spPr>
          <a:xfrm>
            <a:off x="7933841" y="3152427"/>
            <a:ext cx="1800000" cy="1836957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3F523FF-4755-4B08-B7C6-32630B2C5099}"/>
              </a:ext>
            </a:extLst>
          </p:cNvPr>
          <p:cNvSpPr/>
          <p:nvPr/>
        </p:nvSpPr>
        <p:spPr>
          <a:xfrm>
            <a:off x="7956520" y="4935758"/>
            <a:ext cx="20008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ПРЕДПРИНИМАТЕЛЬСКОЙ</a:t>
            </a:r>
          </a:p>
          <a:p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ИНИЦИАТИВЫ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C0DD7-7789-421D-B003-38156BDF7C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16" y="4666725"/>
            <a:ext cx="1957750" cy="1957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359789-76BC-49AF-9F25-B67995157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42" y="5318339"/>
            <a:ext cx="2103450" cy="8231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06555C-FA14-41F4-93A4-A20B19C3CC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35" y="4875380"/>
            <a:ext cx="1465025" cy="1465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5130D-9319-4C3A-BD9C-244AA94D79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40" y="4909348"/>
            <a:ext cx="1173561" cy="13418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8E6F7E-4E5A-4E2E-941A-E43DAEE13B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92" y="5073829"/>
            <a:ext cx="1141580" cy="11502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2415FE-A2DC-40AD-BD43-831FAFFACBF9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32" y="4935758"/>
            <a:ext cx="1327695" cy="13276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88C66B0-0B84-423B-947E-116F215113A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63" y="5138458"/>
            <a:ext cx="1320322" cy="132032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20366AB-37BE-4BA4-BE14-18C0B882C7DE}"/>
              </a:ext>
            </a:extLst>
          </p:cNvPr>
          <p:cNvSpPr/>
          <p:nvPr/>
        </p:nvSpPr>
        <p:spPr>
          <a:xfrm>
            <a:off x="4151152" y="6201879"/>
            <a:ext cx="152638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Центр мониторинга благоустройства городской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298528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F848C72-BEDE-494F-B032-17D24ECBDAD6}"/>
              </a:ext>
            </a:extLst>
          </p:cNvPr>
          <p:cNvCxnSpPr/>
          <p:nvPr/>
        </p:nvCxnSpPr>
        <p:spPr>
          <a:xfrm>
            <a:off x="872170" y="6200028"/>
            <a:ext cx="11292671" cy="7110"/>
          </a:xfrm>
          <a:prstGeom prst="line">
            <a:avLst/>
          </a:prstGeom>
          <a:noFill/>
          <a:ln w="63500" cap="flat" cmpd="sng" algn="ctr">
            <a:solidFill>
              <a:srgbClr val="135F7F"/>
            </a:solidFill>
            <a:prstDash val="solid"/>
            <a:miter lim="800000"/>
          </a:ln>
          <a:effectLst/>
        </p:spPr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3" y="307060"/>
            <a:ext cx="1215927" cy="980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4FA26-2073-4E9E-B0DF-B15D32D5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/>
          <a:stretch/>
        </p:blipFill>
        <p:spPr>
          <a:xfrm>
            <a:off x="71361" y="6202680"/>
            <a:ext cx="942693" cy="542680"/>
          </a:xfrm>
          <a:prstGeom prst="rect">
            <a:avLst/>
          </a:prstGeom>
        </p:spPr>
      </p:pic>
      <p:sp>
        <p:nvSpPr>
          <p:cNvPr id="9" name="Блок-схема: данные 8">
            <a:extLst>
              <a:ext uri="{FF2B5EF4-FFF2-40B4-BE49-F238E27FC236}">
                <a16:creationId xmlns:a16="http://schemas.microsoft.com/office/drawing/2014/main" id="{0F17F00B-8DD0-40EF-AAB1-CD35D0ADFFD4}"/>
              </a:ext>
            </a:extLst>
          </p:cNvPr>
          <p:cNvSpPr/>
          <p:nvPr/>
        </p:nvSpPr>
        <p:spPr>
          <a:xfrm>
            <a:off x="411689" y="6172200"/>
            <a:ext cx="2085494" cy="573160"/>
          </a:xfrm>
          <a:prstGeom prst="flowChartInputOutput">
            <a:avLst/>
          </a:prstGeom>
          <a:solidFill>
            <a:srgbClr val="135F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44B7D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57248C4-6773-4D1D-8721-F297EC5AC473}"/>
              </a:ext>
            </a:extLst>
          </p:cNvPr>
          <p:cNvSpPr/>
          <p:nvPr/>
        </p:nvSpPr>
        <p:spPr>
          <a:xfrm>
            <a:off x="677569" y="6104837"/>
            <a:ext cx="13884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ОНФ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9905" y="440348"/>
            <a:ext cx="817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135F7F"/>
                </a:solidFill>
                <a:latin typeface="Century Gothic" panose="020B0502020202020204" pitchFamily="34" charset="0"/>
              </a:rPr>
              <a:t>Форматы и инструменты участия добровольцев</a:t>
            </a:r>
          </a:p>
          <a:p>
            <a:pPr lvl="0" algn="ctr"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83C45938-1633-449A-8C93-77C0A549DF7E}"/>
              </a:ext>
            </a:extLst>
          </p:cNvPr>
          <p:cNvSpPr/>
          <p:nvPr/>
        </p:nvSpPr>
        <p:spPr>
          <a:xfrm>
            <a:off x="1371800" y="1494509"/>
            <a:ext cx="7128000" cy="504000"/>
          </a:xfrm>
          <a:prstGeom prst="round2DiagRect">
            <a:avLst/>
          </a:prstGeom>
          <a:solidFill>
            <a:srgbClr val="125C7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мониторинги</a:t>
            </a:r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id="{82686828-F9D4-4A69-972B-2F59953D4FAC}"/>
              </a:ext>
            </a:extLst>
          </p:cNvPr>
          <p:cNvSpPr/>
          <p:nvPr/>
        </p:nvSpPr>
        <p:spPr>
          <a:xfrm>
            <a:off x="1939229" y="2269269"/>
            <a:ext cx="7128000" cy="504000"/>
          </a:xfrm>
          <a:prstGeom prst="round2DiagRect">
            <a:avLst/>
          </a:prstGeom>
          <a:solidFill>
            <a:srgbClr val="135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экспертные опросы</a:t>
            </a:r>
          </a:p>
        </p:txBody>
      </p:sp>
      <p:sp>
        <p:nvSpPr>
          <p:cNvPr id="17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C462C575-5495-420A-8DC7-0A69FA0A1DE7}"/>
              </a:ext>
            </a:extLst>
          </p:cNvPr>
          <p:cNvSpPr/>
          <p:nvPr/>
        </p:nvSpPr>
        <p:spPr>
          <a:xfrm>
            <a:off x="2501677" y="3063220"/>
            <a:ext cx="7128000" cy="504000"/>
          </a:xfrm>
          <a:prstGeom prst="round2DiagRect">
            <a:avLst/>
          </a:prstGeom>
          <a:solidFill>
            <a:srgbClr val="135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рейды и акции </a:t>
            </a:r>
          </a:p>
        </p:txBody>
      </p:sp>
      <p:sp>
        <p:nvSpPr>
          <p:cNvPr id="18" name="Прямоугольник: скругленные противолежащие углы 17">
            <a:extLst>
              <a:ext uri="{FF2B5EF4-FFF2-40B4-BE49-F238E27FC236}">
                <a16:creationId xmlns:a16="http://schemas.microsoft.com/office/drawing/2014/main" id="{F8C9F901-BB7D-4D4D-B6E9-55BCC801B65B}"/>
              </a:ext>
            </a:extLst>
          </p:cNvPr>
          <p:cNvSpPr/>
          <p:nvPr/>
        </p:nvSpPr>
        <p:spPr>
          <a:xfrm>
            <a:off x="3089730" y="3904153"/>
            <a:ext cx="7128000" cy="504000"/>
          </a:xfrm>
          <a:prstGeom prst="round2DiagRect">
            <a:avLst/>
          </a:prstGeom>
          <a:solidFill>
            <a:srgbClr val="135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анализ информационных ресурсов</a:t>
            </a:r>
          </a:p>
        </p:txBody>
      </p:sp>
      <p:sp>
        <p:nvSpPr>
          <p:cNvPr id="19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2AD596B4-8663-49DA-A7F8-895CEB138EF3}"/>
              </a:ext>
            </a:extLst>
          </p:cNvPr>
          <p:cNvSpPr/>
          <p:nvPr/>
        </p:nvSpPr>
        <p:spPr>
          <a:xfrm>
            <a:off x="3651436" y="4674994"/>
            <a:ext cx="7128000" cy="504000"/>
          </a:xfrm>
          <a:prstGeom prst="round2DiagRect">
            <a:avLst/>
          </a:prstGeom>
          <a:solidFill>
            <a:srgbClr val="135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анализ закупок</a:t>
            </a:r>
          </a:p>
        </p:txBody>
      </p:sp>
      <p:sp>
        <p:nvSpPr>
          <p:cNvPr id="20" name="Прямоугольник: скругленные противолежащие углы 19">
            <a:extLst>
              <a:ext uri="{FF2B5EF4-FFF2-40B4-BE49-F238E27FC236}">
                <a16:creationId xmlns:a16="http://schemas.microsoft.com/office/drawing/2014/main" id="{9E73EC30-742A-4707-B9B4-91A4BA0587F1}"/>
              </a:ext>
            </a:extLst>
          </p:cNvPr>
          <p:cNvSpPr/>
          <p:nvPr/>
        </p:nvSpPr>
        <p:spPr>
          <a:xfrm>
            <a:off x="4238882" y="5459227"/>
            <a:ext cx="7317392" cy="504000"/>
          </a:xfrm>
          <a:prstGeom prst="round2DiagRect">
            <a:avLst/>
          </a:prstGeom>
          <a:solidFill>
            <a:srgbClr val="135F7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</a:rPr>
              <a:t>• народные опросы (мобильное приложение ОНФ)</a:t>
            </a:r>
          </a:p>
        </p:txBody>
      </p:sp>
    </p:spTree>
    <p:extLst>
      <p:ext uri="{BB962C8B-B14F-4D97-AF65-F5344CB8AC3E}">
        <p14:creationId xmlns:p14="http://schemas.microsoft.com/office/powerpoint/2010/main" val="97066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742671" y="2532062"/>
            <a:ext cx="8685990" cy="193093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6E0645-FE34-4D76-985E-50545B5B1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3" y="1983085"/>
            <a:ext cx="5011354" cy="1514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5FF2E5C-0DF8-43B1-B391-381AABDD5EF9}"/>
              </a:ext>
            </a:extLst>
          </p:cNvPr>
          <p:cNvSpPr txBox="1">
            <a:spLocks/>
          </p:cNvSpPr>
          <p:nvPr/>
        </p:nvSpPr>
        <p:spPr>
          <a:xfrm>
            <a:off x="2848355" y="4670265"/>
            <a:ext cx="6993736" cy="5043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9891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D6201A-EA77-47B9-BF1A-E8E9A5AE3793}"/>
              </a:ext>
            </a:extLst>
          </p:cNvPr>
          <p:cNvSpPr/>
          <p:nvPr/>
        </p:nvSpPr>
        <p:spPr>
          <a:xfrm>
            <a:off x="0" y="3144056"/>
            <a:ext cx="12132902" cy="1663126"/>
          </a:xfrm>
          <a:prstGeom prst="rect">
            <a:avLst/>
          </a:prstGeom>
          <a:solidFill>
            <a:srgbClr val="FFB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135481-B6A5-453E-B609-40FF1FBC8C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>
          <a:xfrm>
            <a:off x="-2635" y="2240036"/>
            <a:ext cx="2960529" cy="3923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8E0C1C-3A22-4268-842B-97DFA6AC5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/>
          <a:stretch/>
        </p:blipFill>
        <p:spPr>
          <a:xfrm rot="10800000">
            <a:off x="10082160" y="2010307"/>
            <a:ext cx="2116829" cy="3923129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1920" y="5905928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60" y="5905928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560118"/>
            <a:ext cx="5196840" cy="3897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121920" y="199777"/>
            <a:ext cx="11948160" cy="962100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379750" y="199777"/>
            <a:ext cx="117131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ru-RU" sz="32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2020 </a:t>
            </a:r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на базе ОНФ сформирован волонтерский штаб </a:t>
            </a:r>
            <a:r>
              <a:rPr lang="en-US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28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endParaRPr lang="ru-RU" sz="28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9750" y="5856193"/>
            <a:ext cx="11495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ОНФ стал центром консолидации волонтеров, </a:t>
            </a:r>
          </a:p>
          <a:p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бизнеса и власти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1560118"/>
            <a:ext cx="5303520" cy="3977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127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3144056"/>
            <a:ext cx="12132902" cy="1663126"/>
          </a:xfrm>
          <a:prstGeom prst="rect">
            <a:avLst/>
          </a:prstGeom>
          <a:solidFill>
            <a:srgbClr val="FFB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630CF-CB29-45A9-A6F1-FF9F950D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>
          <a:xfrm>
            <a:off x="0" y="2215204"/>
            <a:ext cx="2960529" cy="3923129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C0FB0D2-57F7-4980-8CEB-ED150C48E22C}"/>
              </a:ext>
            </a:extLst>
          </p:cNvPr>
          <p:cNvSpPr/>
          <p:nvPr/>
        </p:nvSpPr>
        <p:spPr>
          <a:xfrm>
            <a:off x="8253231" y="577498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36958" y="166757"/>
            <a:ext cx="921927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000"/>
              </a:lnSpc>
            </a:pPr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Сформирована рабочая группа при вице-губернаторе Свердловской области </a:t>
            </a:r>
            <a:endParaRPr lang="ru-RU" sz="28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C1AB42-C276-4A29-8011-606F60AD7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/>
          <a:stretch/>
        </p:blipFill>
        <p:spPr>
          <a:xfrm rot="10800000">
            <a:off x="10082160" y="2010307"/>
            <a:ext cx="2116829" cy="39231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23653-1163-4870-9DEF-C796D0652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6" y="1380778"/>
            <a:ext cx="4566238" cy="342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ый прямоугольник 8">
            <a:extLst>
              <a:ext uri="{FF2B5EF4-FFF2-40B4-BE49-F238E27FC236}">
                <a16:creationId xmlns:a16="http://schemas.microsoft.com/office/drawing/2014/main" id="{821F8C45-A773-4243-9062-0E28B54C2A17}"/>
              </a:ext>
            </a:extLst>
          </p:cNvPr>
          <p:cNvSpPr/>
          <p:nvPr/>
        </p:nvSpPr>
        <p:spPr>
          <a:xfrm>
            <a:off x="5856904" y="4092606"/>
            <a:ext cx="4792654" cy="2214138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675FDB0-D8DE-44DF-8F4F-34F8E5713F78}"/>
              </a:ext>
            </a:extLst>
          </p:cNvPr>
          <p:cNvSpPr/>
          <p:nvPr/>
        </p:nvSpPr>
        <p:spPr>
          <a:xfrm>
            <a:off x="6066451" y="4413919"/>
            <a:ext cx="444465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Выстроена конструктивная работа </a:t>
            </a:r>
          </a:p>
          <a:p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органами Исполнительной власти:</a:t>
            </a:r>
          </a:p>
          <a:p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Министерство здравоохранения;</a:t>
            </a:r>
          </a:p>
          <a:p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Министерство социальной политики;</a:t>
            </a:r>
          </a:p>
          <a:p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Министерство образования и молодежной политики.</a:t>
            </a:r>
          </a:p>
          <a:p>
            <a:pPr algn="ctr"/>
            <a:endParaRPr lang="ru-RU" b="1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24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3144056"/>
            <a:ext cx="12132902" cy="1663126"/>
          </a:xfrm>
          <a:prstGeom prst="rect">
            <a:avLst/>
          </a:prstGeom>
          <a:solidFill>
            <a:srgbClr val="FFB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630CF-CB29-45A9-A6F1-FF9F950D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>
          <a:xfrm>
            <a:off x="-3026" y="2211858"/>
            <a:ext cx="2960529" cy="3923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F7A7A5-97A7-4D77-BC4F-D546794A5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19" y="6103343"/>
            <a:ext cx="889326" cy="5961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D3034-D6B7-4F67-900D-AF00337B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34" y="6107240"/>
            <a:ext cx="718316" cy="3410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030CAF-D384-4DBF-8F4F-D0C808C26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510">
            <a:off x="263621" y="6488561"/>
            <a:ext cx="1020162" cy="3017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3165DE-8606-4A32-B682-7FECB3BE6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788" y="6098581"/>
            <a:ext cx="885331" cy="4102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EF0FF9-C0BE-4894-946D-C9BD1F8F74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53" y="6277745"/>
            <a:ext cx="331893" cy="1471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FA5B4-A435-44F4-A1D7-2CA83723C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33" y="6018098"/>
            <a:ext cx="789788" cy="798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6E04577-3F33-448B-AFC3-3AB663D52F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10" y="6111507"/>
            <a:ext cx="633991" cy="60294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0EB67D-A1E9-4E70-8EA0-8B2C040B5E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8" y="6107240"/>
            <a:ext cx="559127" cy="45069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F2702DB-1A8A-4D9E-88B5-8A247A42FB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773" y="6069506"/>
            <a:ext cx="769032" cy="410331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C0FB0D2-57F7-4980-8CEB-ED150C48E22C}"/>
              </a:ext>
            </a:extLst>
          </p:cNvPr>
          <p:cNvSpPr/>
          <p:nvPr/>
        </p:nvSpPr>
        <p:spPr>
          <a:xfrm>
            <a:off x="7886969" y="577498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C5C79E2-56AC-4757-9D14-3D7F4338CD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72" y="6046702"/>
            <a:ext cx="510127" cy="65629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E1D933C-5740-4403-9DDB-4E715211A2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52" y="6517634"/>
            <a:ext cx="1014324" cy="19360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BEC6B65-2569-4537-8B60-3EDB40D9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52" y="5872750"/>
            <a:ext cx="842783" cy="633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ECA70E-D99D-48A1-BC50-4A80748FA0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91" y="6104978"/>
            <a:ext cx="602507" cy="602507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158D27B-DC63-4EA5-A8FB-6AD36536C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398841"/>
              </p:ext>
            </p:extLst>
          </p:nvPr>
        </p:nvGraphicFramePr>
        <p:xfrm>
          <a:off x="2639576" y="6469556"/>
          <a:ext cx="1037147" cy="3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7" imgW="1486080" imgH="538920" progId="CorelDraw.Graphic.16">
                  <p:embed/>
                </p:oleObj>
              </mc:Choice>
              <mc:Fallback>
                <p:oleObj name="CorelDRAW" r:id="rId17" imgW="1486080" imgH="53892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39576" y="6469556"/>
                        <a:ext cx="1037147" cy="37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0E627-87D4-4E80-88FB-30FE2BA345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32" y="6112593"/>
            <a:ext cx="395996" cy="364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B4BE02-FDAB-44BF-B97B-E5108FB2A26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1" y="6097851"/>
            <a:ext cx="622078" cy="623922"/>
          </a:xfrm>
          <a:prstGeom prst="rect">
            <a:avLst/>
          </a:prstGeom>
        </p:spPr>
      </p:pic>
      <p:sp>
        <p:nvSpPr>
          <p:cNvPr id="68" name="Скругленный прямоугольник 67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Объект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36958" y="166757"/>
            <a:ext cx="9219278" cy="8874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000"/>
              </a:lnSpc>
            </a:pPr>
            <a:r>
              <a:rPr lang="ru-RU" sz="28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время работы штаба к акции </a:t>
            </a:r>
            <a:r>
              <a:rPr lang="en-US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28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присоединились </a:t>
            </a:r>
            <a:r>
              <a:rPr lang="ru-RU" sz="28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</a:t>
            </a:r>
            <a:r>
              <a:rPr lang="ru-RU" sz="36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28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волонтерских</a:t>
            </a:r>
            <a:r>
              <a:rPr lang="ru-RU" sz="36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организаций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C1AB42-C276-4A29-8011-606F60AD7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/>
          <a:stretch/>
        </p:blipFill>
        <p:spPr>
          <a:xfrm rot="10800000">
            <a:off x="10082160" y="2010307"/>
            <a:ext cx="2116829" cy="39231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9A069A5-2B5A-4687-9320-A5876D3983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17" y="6103343"/>
            <a:ext cx="340962" cy="597729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7E561F74-76F7-4A21-A97C-CB97FF7FC77D}"/>
              </a:ext>
            </a:extLst>
          </p:cNvPr>
          <p:cNvSpPr/>
          <p:nvPr/>
        </p:nvSpPr>
        <p:spPr>
          <a:xfrm>
            <a:off x="3336378" y="3139203"/>
            <a:ext cx="2520000" cy="2520000"/>
          </a:xfrm>
          <a:prstGeom prst="ellipse">
            <a:avLst/>
          </a:prstGeom>
          <a:solidFill>
            <a:srgbClr val="FFA055"/>
          </a:solidFill>
          <a:ln w="57150">
            <a:solidFill>
              <a:srgbClr val="FFA0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srgbClr val="C00000"/>
                </a:solidFill>
              </a:rPr>
              <a:t>3500 </a:t>
            </a:r>
            <a:r>
              <a:rPr lang="ru-RU" sz="1600" b="1" dirty="0">
                <a:solidFill>
                  <a:schemeClr val="tx1"/>
                </a:solidFill>
              </a:rPr>
              <a:t>волонтёров</a:t>
            </a:r>
            <a:endParaRPr kumimoji="0" lang="ru-RU" sz="16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F0E6504-8FC2-487C-AC3A-BE0FB83FB289}"/>
              </a:ext>
            </a:extLst>
          </p:cNvPr>
          <p:cNvSpPr/>
          <p:nvPr/>
        </p:nvSpPr>
        <p:spPr>
          <a:xfrm>
            <a:off x="5591920" y="1180229"/>
            <a:ext cx="2520000" cy="2520000"/>
          </a:xfrm>
          <a:prstGeom prst="ellipse">
            <a:avLst/>
          </a:prstGeom>
          <a:solidFill>
            <a:srgbClr val="FFA055"/>
          </a:solidFill>
          <a:ln w="57150">
            <a:solidFill>
              <a:srgbClr val="FFA0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libri"/>
              </a:rPr>
              <a:t>94</a:t>
            </a:r>
            <a:r>
              <a:rPr lang="ru-RU" sz="4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Calibri"/>
              </a:rPr>
              <a:t>муниципальных образований</a:t>
            </a:r>
            <a:r>
              <a:rPr kumimoji="0" lang="ru-RU" sz="1400" b="1" i="0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58B4A3E-0A8D-4DD7-BAC3-E596A80E69A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79" y="1134097"/>
            <a:ext cx="4081436" cy="4676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0CC2191F-A545-4888-BA29-7E3F1FD247D1}"/>
              </a:ext>
            </a:extLst>
          </p:cNvPr>
          <p:cNvSpPr/>
          <p:nvPr/>
        </p:nvSpPr>
        <p:spPr>
          <a:xfrm>
            <a:off x="1134728" y="1211334"/>
            <a:ext cx="2520000" cy="2520000"/>
          </a:xfrm>
          <a:prstGeom prst="ellipse">
            <a:avLst/>
          </a:prstGeom>
          <a:solidFill>
            <a:srgbClr val="FFA055"/>
          </a:solidFill>
          <a:ln w="57150">
            <a:solidFill>
              <a:srgbClr val="FFA0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libri"/>
              </a:rPr>
              <a:t>&gt;</a:t>
            </a:r>
            <a:r>
              <a:rPr lang="ru-RU" sz="4800" b="1" dirty="0">
                <a:solidFill>
                  <a:srgbClr val="C00000"/>
                </a:solidFill>
                <a:latin typeface="Calibri"/>
              </a:rPr>
              <a:t>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1"/>
                </a:solidFill>
                <a:latin typeface="Calibri"/>
              </a:rPr>
              <a:t>волонтёрских организаций</a:t>
            </a:r>
            <a:endParaRPr kumimoji="0" lang="ru-RU" sz="16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6804F-CD8C-402A-8CE1-FDF1EC5E11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23" y="6202023"/>
            <a:ext cx="539662" cy="469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F89C2F-55F1-46EB-9F9D-6813D22494D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65" y="6173282"/>
            <a:ext cx="685658" cy="65629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4B04F0F-7512-4EC2-A746-CD62F944A3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655" y="6323350"/>
            <a:ext cx="469076" cy="46917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F032C9-AD75-4088-81A0-43248A2F78AA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9FCFF"/>
              </a:clrFrom>
              <a:clrTo>
                <a:srgbClr val="F9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18" y="6501431"/>
            <a:ext cx="748701" cy="2485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2C196C-6967-4765-9D98-4491D274B38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60" y="6160789"/>
            <a:ext cx="681931" cy="2937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241B203-1DAF-445F-B906-383228D49FA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89" y="6124447"/>
            <a:ext cx="620928" cy="6596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5A1CF61-1E8A-4AD8-AC4E-5E9FF689762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87" y="6132378"/>
            <a:ext cx="607887" cy="4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6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3144056"/>
            <a:ext cx="12132902" cy="1663126"/>
          </a:xfrm>
          <a:prstGeom prst="rect">
            <a:avLst/>
          </a:prstGeom>
          <a:solidFill>
            <a:srgbClr val="FFB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2630CF-CB29-45A9-A6F1-FF9F950D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>
          <a:xfrm>
            <a:off x="-2635" y="2240036"/>
            <a:ext cx="2960529" cy="3923129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C0FB0D2-57F7-4980-8CEB-ED150C48E22C}"/>
              </a:ext>
            </a:extLst>
          </p:cNvPr>
          <p:cNvSpPr/>
          <p:nvPr/>
        </p:nvSpPr>
        <p:spPr>
          <a:xfrm>
            <a:off x="8253231" y="524158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36958" y="166757"/>
            <a:ext cx="921927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000"/>
              </a:lnSpc>
            </a:pPr>
            <a:r>
              <a:rPr lang="ru-RU" sz="2800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Налажено сотрудничество с представителями крупного, малого и среднего бизнеса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C1AB42-C276-4A29-8011-606F60AD7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/>
          <a:stretch/>
        </p:blipFill>
        <p:spPr>
          <a:xfrm rot="10800000">
            <a:off x="10082160" y="2010307"/>
            <a:ext cx="2116829" cy="3923129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B8C3A73-380B-4BCC-B5EF-B5F16958C158}"/>
              </a:ext>
            </a:extLst>
          </p:cNvPr>
          <p:cNvCxnSpPr>
            <a:cxnSpLocks/>
          </p:cNvCxnSpPr>
          <p:nvPr/>
        </p:nvCxnSpPr>
        <p:spPr>
          <a:xfrm>
            <a:off x="5848350" y="3479714"/>
            <a:ext cx="2476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B9D071C9-2F97-4D84-8AF4-5453BA21D757}"/>
              </a:ext>
            </a:extLst>
          </p:cNvPr>
          <p:cNvSpPr/>
          <p:nvPr/>
        </p:nvSpPr>
        <p:spPr>
          <a:xfrm>
            <a:off x="4712175" y="1255718"/>
            <a:ext cx="2520000" cy="2520000"/>
          </a:xfrm>
          <a:prstGeom prst="ellipse">
            <a:avLst/>
          </a:prstGeom>
          <a:solidFill>
            <a:srgbClr val="FFA055"/>
          </a:solidFill>
          <a:ln w="57150">
            <a:solidFill>
              <a:srgbClr val="FFA0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libri"/>
              </a:rPr>
              <a:t>&gt;</a:t>
            </a:r>
            <a:r>
              <a:rPr lang="ru-RU" sz="4800" b="1" dirty="0">
                <a:solidFill>
                  <a:srgbClr val="C00000"/>
                </a:solidFill>
                <a:latin typeface="Calibri"/>
              </a:rPr>
              <a:t>100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tx1"/>
                </a:solidFill>
                <a:latin typeface="Calibri"/>
              </a:rPr>
              <a:t>организаций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638B17-1B88-42DB-873D-EE859DF7E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16" y="4004809"/>
            <a:ext cx="1015750" cy="1017468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5ABFE9BA-A752-41D5-8EE1-B2A8CE218E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63193"/>
              </p:ext>
            </p:extLst>
          </p:nvPr>
        </p:nvGraphicFramePr>
        <p:xfrm>
          <a:off x="5856355" y="3985932"/>
          <a:ext cx="879648" cy="103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03280" imgH="588960" progId="CorelDraw.Graphic.16">
                  <p:embed/>
                </p:oleObj>
              </mc:Choice>
              <mc:Fallback>
                <p:oleObj name="CorelDRAW" r:id="rId6" imgW="503280" imgH="588960" progId="CorelDraw.Graphic.16">
                  <p:embed/>
                  <p:pic>
                    <p:nvPicPr>
                      <p:cNvPr id="77" name="Объект 76">
                        <a:extLst>
                          <a:ext uri="{FF2B5EF4-FFF2-40B4-BE49-F238E27FC236}">
                            <a16:creationId xmlns:a16="http://schemas.microsoft.com/office/drawing/2014/main" id="{62DCEC48-B9DF-4EF8-9DF4-A9D5000C1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56355" y="3985932"/>
                        <a:ext cx="879648" cy="1032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0B048E-2352-4E66-AB06-B32DA7665B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09" y="4150189"/>
            <a:ext cx="2366320" cy="7891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169F8D-C142-4E7E-8C93-6CB11591D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7" y="4872729"/>
            <a:ext cx="1679046" cy="9339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64167B-2596-41EC-999F-85C0E34853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41" y="5078627"/>
            <a:ext cx="1525859" cy="4904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0A8D23-FBE3-4DB4-98BC-99804DDDB6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279" y="5087044"/>
            <a:ext cx="2107628" cy="5474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07B6EC-4E1E-4B15-97E9-8352785B3D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29" y="4277055"/>
            <a:ext cx="2046410" cy="2677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4C4180-3EE8-4DCC-A460-4940AA3611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49" y="4314451"/>
            <a:ext cx="1926330" cy="3977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1EDBAC-6187-4208-96AE-29482A43F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35" y="4686948"/>
            <a:ext cx="1783339" cy="12738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0DE523B-C9DD-46F9-8213-FF21714404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31" y="4851074"/>
            <a:ext cx="1384339" cy="7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B911E92-D3CF-49BF-B7A1-6EF0359158B6}"/>
              </a:ext>
            </a:extLst>
          </p:cNvPr>
          <p:cNvSpPr/>
          <p:nvPr/>
        </p:nvSpPr>
        <p:spPr>
          <a:xfrm>
            <a:off x="0" y="3144056"/>
            <a:ext cx="12132902" cy="1663126"/>
          </a:xfrm>
          <a:prstGeom prst="rect">
            <a:avLst/>
          </a:prstGeom>
          <a:solidFill>
            <a:srgbClr val="FFB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95C655-B2C3-4F12-8136-CA91031F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/>
          <a:stretch/>
        </p:blipFill>
        <p:spPr>
          <a:xfrm>
            <a:off x="-2635" y="2220986"/>
            <a:ext cx="2960529" cy="39231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F758C45-7093-4188-B913-B35091C8A5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/>
          <a:stretch/>
        </p:blipFill>
        <p:spPr>
          <a:xfrm rot="10800000">
            <a:off x="10082160" y="2010307"/>
            <a:ext cx="2116829" cy="392312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97226" y="79483"/>
            <a:ext cx="96812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первого дня работы все волонтеры находятся под защитой! Обеспечены </a:t>
            </a:r>
            <a:r>
              <a:rPr lang="ru-RU" sz="28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СИЗами</a:t>
            </a:r>
            <a:r>
              <a:rPr lang="ru-RU" sz="28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8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спецкостюмами</a:t>
            </a:r>
            <a:endParaRPr lang="ru-RU" sz="28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12788" r="13356" b="22652"/>
          <a:stretch/>
        </p:blipFill>
        <p:spPr>
          <a:xfrm>
            <a:off x="1138982" y="1294392"/>
            <a:ext cx="3587363" cy="449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Скругленный прямоугольник 8">
            <a:extLst>
              <a:ext uri="{FF2B5EF4-FFF2-40B4-BE49-F238E27FC236}">
                <a16:creationId xmlns:a16="http://schemas.microsoft.com/office/drawing/2014/main" id="{70FC2AD3-7992-4CA7-B591-630717158523}"/>
              </a:ext>
            </a:extLst>
          </p:cNvPr>
          <p:cNvSpPr/>
          <p:nvPr/>
        </p:nvSpPr>
        <p:spPr>
          <a:xfrm>
            <a:off x="932670" y="5712890"/>
            <a:ext cx="3949715" cy="923330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35C565-4F21-430C-A612-21D2889C555F}"/>
              </a:ext>
            </a:extLst>
          </p:cNvPr>
          <p:cNvSpPr/>
          <p:nvPr/>
        </p:nvSpPr>
        <p:spPr>
          <a:xfrm>
            <a:off x="1010689" y="5708800"/>
            <a:ext cx="3793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волонтеры получили специальные защитные комбинезоны  </a:t>
            </a:r>
          </a:p>
        </p:txBody>
      </p:sp>
      <p:sp>
        <p:nvSpPr>
          <p:cNvPr id="18" name="Цилиндр 17">
            <a:extLst>
              <a:ext uri="{FF2B5EF4-FFF2-40B4-BE49-F238E27FC236}">
                <a16:creationId xmlns:a16="http://schemas.microsoft.com/office/drawing/2014/main" id="{7D651655-C68B-45C3-8C65-EF9E4C2C08AC}"/>
              </a:ext>
            </a:extLst>
          </p:cNvPr>
          <p:cNvSpPr/>
          <p:nvPr/>
        </p:nvSpPr>
        <p:spPr>
          <a:xfrm>
            <a:off x="5731636" y="3732540"/>
            <a:ext cx="4083406" cy="1227820"/>
          </a:xfrm>
          <a:prstGeom prst="can">
            <a:avLst/>
          </a:prstGeom>
          <a:solidFill>
            <a:srgbClr val="FFA055"/>
          </a:solidFill>
          <a:ln w="57150">
            <a:solidFill>
              <a:srgbClr val="FFA05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4000" b="1" dirty="0">
              <a:solidFill>
                <a:srgbClr val="C00000"/>
              </a:solidFill>
              <a:latin typeface="Calibri"/>
            </a:endParaRPr>
          </a:p>
          <a:p>
            <a:pPr marR="0" lvl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libri"/>
              </a:rPr>
              <a:t>&gt;</a:t>
            </a:r>
            <a:r>
              <a:rPr lang="ru-RU" sz="4000" b="1" dirty="0">
                <a:solidFill>
                  <a:srgbClr val="C00000"/>
                </a:solidFill>
                <a:latin typeface="Calibri"/>
              </a:rPr>
              <a:t>6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00000</a:t>
            </a:r>
            <a:r>
              <a:rPr lang="ru-RU" sz="4000" b="1" dirty="0">
                <a:solidFill>
                  <a:srgbClr val="C00000"/>
                </a:solidFill>
                <a:latin typeface="Calibri"/>
              </a:rPr>
              <a:t> </a:t>
            </a:r>
          </a:p>
          <a:p>
            <a:pPr lvl="0" algn="ctr">
              <a:lnSpc>
                <a:spcPts val="2500"/>
              </a:lnSpc>
              <a:defRPr/>
            </a:pPr>
            <a:r>
              <a:rPr lang="ru-RU" sz="2000" b="1" dirty="0" err="1">
                <a:solidFill>
                  <a:schemeClr val="tx1"/>
                </a:solidFill>
                <a:latin typeface="Calibri"/>
              </a:rPr>
              <a:t>СИЗов</a:t>
            </a:r>
            <a:r>
              <a:rPr lang="ru-RU" sz="2000" b="1" dirty="0">
                <a:solidFill>
                  <a:schemeClr val="tx1"/>
                </a:solidFill>
              </a:rPr>
              <a:t> и </a:t>
            </a:r>
            <a:r>
              <a:rPr lang="ru-RU" sz="2000" b="1" dirty="0" err="1">
                <a:solidFill>
                  <a:schemeClr val="tx1"/>
                </a:solidFill>
              </a:rPr>
              <a:t>дезсредств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/>
              </a:rPr>
              <a:t> </a:t>
            </a:r>
            <a:endParaRPr kumimoji="0" lang="ru-RU" sz="20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Скругленный прямоугольник 8">
            <a:extLst>
              <a:ext uri="{FF2B5EF4-FFF2-40B4-BE49-F238E27FC236}">
                <a16:creationId xmlns:a16="http://schemas.microsoft.com/office/drawing/2014/main" id="{6F64ABEA-7ACD-402A-8C53-83974D1ABCC3}"/>
              </a:ext>
            </a:extLst>
          </p:cNvPr>
          <p:cNvSpPr/>
          <p:nvPr/>
        </p:nvSpPr>
        <p:spPr>
          <a:xfrm>
            <a:off x="5943346" y="5113537"/>
            <a:ext cx="3949715" cy="1355712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766F53C-AE6F-47AF-890F-E4DC1C301BA8}"/>
              </a:ext>
            </a:extLst>
          </p:cNvPr>
          <p:cNvSpPr/>
          <p:nvPr/>
        </p:nvSpPr>
        <p:spPr>
          <a:xfrm>
            <a:off x="6066451" y="5160953"/>
            <a:ext cx="37936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Постоянно для волонтерского штаба за счет средств благотворителей пополняется запас </a:t>
            </a:r>
            <a:r>
              <a:rPr lang="ru-RU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СИЗов</a:t>
            </a:r>
            <a:r>
              <a:rPr lang="ru-RU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дезсредств</a:t>
            </a:r>
            <a:endParaRPr lang="ru-RU" b="1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446A5-4949-4835-85B3-86316A902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67" y="1294392"/>
            <a:ext cx="3489416" cy="2617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790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27917" y="270267"/>
            <a:ext cx="988665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помощь жителям региона </a:t>
            </a:r>
            <a:endParaRPr lang="ru-RU" sz="3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Цилиндр 2"/>
          <p:cNvSpPr/>
          <p:nvPr/>
        </p:nvSpPr>
        <p:spPr>
          <a:xfrm>
            <a:off x="513275" y="2690699"/>
            <a:ext cx="3221396" cy="1506114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горячей линией,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заявок среди МО и волонтерских организаций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8" y="1110726"/>
            <a:ext cx="2469302" cy="185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Цилиндр 14"/>
          <p:cNvSpPr/>
          <p:nvPr/>
        </p:nvSpPr>
        <p:spPr>
          <a:xfrm>
            <a:off x="4437060" y="2723743"/>
            <a:ext cx="3252863" cy="144002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заявок с горячей линии: покупка продуктов и лекарств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1064542"/>
            <a:ext cx="2592458" cy="1944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Цилиндр 17"/>
          <p:cNvSpPr/>
          <p:nvPr/>
        </p:nvSpPr>
        <p:spPr>
          <a:xfrm>
            <a:off x="8314493" y="2727127"/>
            <a:ext cx="3281455" cy="146968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заявок с горячей линии: оплата ЖКХ и вынос мусора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11519" r="7529" b="5405"/>
          <a:stretch/>
        </p:blipFill>
        <p:spPr>
          <a:xfrm>
            <a:off x="8639850" y="1108079"/>
            <a:ext cx="2630742" cy="1917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Цилиндр 20"/>
          <p:cNvSpPr/>
          <p:nvPr/>
        </p:nvSpPr>
        <p:spPr>
          <a:xfrm>
            <a:off x="4435758" y="5706709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многодетным семьям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74" y="4177627"/>
            <a:ext cx="2251444" cy="1688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Цилиндр 22"/>
          <p:cNvSpPr/>
          <p:nvPr/>
        </p:nvSpPr>
        <p:spPr>
          <a:xfrm>
            <a:off x="396239" y="5706708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по хозяйству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1" y="4134046"/>
            <a:ext cx="2372998" cy="1779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Цилиндр 16"/>
          <p:cNvSpPr/>
          <p:nvPr/>
        </p:nvSpPr>
        <p:spPr>
          <a:xfrm>
            <a:off x="8196491" y="5720110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Благотворительная помощь для нуждающихся в рамках акции «Тележка добра»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62" y="4054139"/>
            <a:ext cx="2407030" cy="180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166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27917" y="270267"/>
            <a:ext cx="988665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помощь жителям региона </a:t>
            </a:r>
            <a:endParaRPr lang="ru-RU" sz="3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Цилиндр 2"/>
          <p:cNvSpPr/>
          <p:nvPr/>
        </p:nvSpPr>
        <p:spPr>
          <a:xfrm>
            <a:off x="395225" y="2755350"/>
            <a:ext cx="3221396" cy="1506114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Дезинфекция спортивных объектов, дворовых площадок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4458705" y="2850401"/>
            <a:ext cx="3252863" cy="144002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продуктовых наборов для нуждающихся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79" y="1150549"/>
            <a:ext cx="2592457" cy="1944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Цилиндр 17"/>
          <p:cNvSpPr/>
          <p:nvPr/>
        </p:nvSpPr>
        <p:spPr>
          <a:xfrm>
            <a:off x="8212530" y="5198128"/>
            <a:ext cx="3570360" cy="146968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Доставка рецептов на молочную продукцию родителям детей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1,5 лет  по квартирам. </a:t>
            </a: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 СОМК 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288524" y="5633485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психологической и духовной помощи по телефону (проф. психологи) 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 СОМК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4" y="4056567"/>
            <a:ext cx="2372998" cy="1779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Цилиндр 22"/>
          <p:cNvSpPr/>
          <p:nvPr/>
        </p:nvSpPr>
        <p:spPr>
          <a:xfrm>
            <a:off x="4250527" y="5640125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Бесплатная раздача одноразовых и многоразовых масок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01" y="4045936"/>
            <a:ext cx="2372998" cy="1779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E95697-FC83-42D6-97E5-3DD03C5EB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b="17210"/>
          <a:stretch/>
        </p:blipFill>
        <p:spPr>
          <a:xfrm>
            <a:off x="575591" y="1078330"/>
            <a:ext cx="2743717" cy="1978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Цилиндр 18"/>
          <p:cNvSpPr/>
          <p:nvPr/>
        </p:nvSpPr>
        <p:spPr>
          <a:xfrm>
            <a:off x="8473041" y="2949614"/>
            <a:ext cx="3049337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зооволонтеров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57" y="1404370"/>
            <a:ext cx="2724307" cy="1688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48" y="3758304"/>
            <a:ext cx="2260433" cy="1695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447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1440" y="129733"/>
            <a:ext cx="10546080" cy="865844"/>
          </a:xfrm>
          <a:prstGeom prst="roundRect">
            <a:avLst/>
          </a:prstGeom>
          <a:solidFill>
            <a:srgbClr val="FF954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85" y="144171"/>
            <a:ext cx="2865120" cy="86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D16FD3-F4E6-4320-A474-8CDD16211FBD}"/>
              </a:ext>
            </a:extLst>
          </p:cNvPr>
          <p:cNvSpPr/>
          <p:nvPr/>
        </p:nvSpPr>
        <p:spPr>
          <a:xfrm>
            <a:off x="227917" y="270267"/>
            <a:ext cx="9886654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sz="3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МыВместе</a:t>
            </a:r>
            <a:r>
              <a:rPr lang="ru-RU" sz="3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концерты, </a:t>
            </a:r>
            <a:r>
              <a:rPr lang="ru-RU" sz="2400" b="1" spc="50" dirty="0" err="1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флешмобы</a:t>
            </a:r>
            <a:r>
              <a:rPr lang="ru-RU" sz="2400" b="1" spc="50" dirty="0">
                <a:ln w="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событийные акции </a:t>
            </a:r>
            <a:endParaRPr lang="ru-RU" sz="2400" b="1" cap="none" spc="50" dirty="0">
              <a:ln w="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Цилиндр 2"/>
          <p:cNvSpPr/>
          <p:nvPr/>
        </p:nvSpPr>
        <p:spPr>
          <a:xfrm>
            <a:off x="395225" y="2696417"/>
            <a:ext cx="3221396" cy="1506114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 1 мая в Академическом районе «Спасибо, что вы дома»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4437060" y="2836495"/>
            <a:ext cx="3252863" cy="144002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Флешмоб-зарядка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«Будь здоров»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/>
          <a:stretch/>
        </p:blipFill>
        <p:spPr>
          <a:xfrm>
            <a:off x="4739479" y="1351127"/>
            <a:ext cx="2592457" cy="1743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Цилиндр 17"/>
          <p:cNvSpPr/>
          <p:nvPr/>
        </p:nvSpPr>
        <p:spPr>
          <a:xfrm>
            <a:off x="8335006" y="2806835"/>
            <a:ext cx="3281455" cy="1469686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 для Ветерана ВОВ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65" y="1340914"/>
            <a:ext cx="2986318" cy="167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Цилиндр 20"/>
          <p:cNvSpPr/>
          <p:nvPr/>
        </p:nvSpPr>
        <p:spPr>
          <a:xfrm>
            <a:off x="341460" y="5684851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Дню России. Поем ГИМН РФ ВМЕСТЕ 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1" y="4045784"/>
            <a:ext cx="3164527" cy="1780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Цилиндр 22"/>
          <p:cNvSpPr/>
          <p:nvPr/>
        </p:nvSpPr>
        <p:spPr>
          <a:xfrm>
            <a:off x="4310820" y="5684850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по посадке деревьев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«Сад памяти»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E95697-FC83-42D6-97E5-3DD03C5EB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9" y="1331963"/>
            <a:ext cx="2988868" cy="167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r="3727" b="11304"/>
          <a:stretch/>
        </p:blipFill>
        <p:spPr>
          <a:xfrm>
            <a:off x="4537225" y="4045784"/>
            <a:ext cx="3152698" cy="1737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Цилиндр 18"/>
          <p:cNvSpPr/>
          <p:nvPr/>
        </p:nvSpPr>
        <p:spPr>
          <a:xfrm>
            <a:off x="8315734" y="5626657"/>
            <a:ext cx="3570360" cy="1034329"/>
          </a:xfrm>
          <a:prstGeom prst="can">
            <a:avLst/>
          </a:prstGeom>
          <a:solidFill>
            <a:srgbClr val="FFA055"/>
          </a:solidFill>
          <a:ln>
            <a:solidFill>
              <a:srgbClr val="E65D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«Миссия на Марс»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 Дню России 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65" y="4016226"/>
            <a:ext cx="3164527" cy="1722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2614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6037</TotalTime>
  <Words>822</Words>
  <Application>Microsoft Office PowerPoint</Application>
  <PresentationFormat>Широкоэкранный</PresentationFormat>
  <Paragraphs>208</Paragraphs>
  <Slides>19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ONF5</dc:creator>
  <cp:lastModifiedBy>ONF5</cp:lastModifiedBy>
  <cp:revision>247</cp:revision>
  <cp:lastPrinted>2021-03-23T14:47:49Z</cp:lastPrinted>
  <dcterms:created xsi:type="dcterms:W3CDTF">2020-01-31T05:56:58Z</dcterms:created>
  <dcterms:modified xsi:type="dcterms:W3CDTF">2021-03-23T14:47:55Z</dcterms:modified>
</cp:coreProperties>
</file>