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77" r:id="rId10"/>
    <p:sldId id="280" r:id="rId11"/>
    <p:sldId id="281" r:id="rId12"/>
    <p:sldId id="267" r:id="rId13"/>
    <p:sldId id="266" r:id="rId14"/>
    <p:sldId id="278" r:id="rId15"/>
    <p:sldId id="279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42" d="100"/>
          <a:sy n="42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1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0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2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1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7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EF11-BBBB-4CA3-8C74-3252D3A59FF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29F2-6278-46A0-B612-6E6C2DDE8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1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7.png"/><Relationship Id="rId7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mailto:info@office-nko.ru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9.jpe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9.jpeg"/><Relationship Id="rId4" Type="http://schemas.openxmlformats.org/officeDocument/2006/relationships/hyperlink" Target="mailto:info@office-nk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office-nko.ru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" y="2692216"/>
            <a:ext cx="12199881" cy="4179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12192000" cy="4391695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3"/>
          <a:stretch/>
        </p:blipFill>
        <p:spPr>
          <a:xfrm rot="5400000">
            <a:off x="573516" y="-546058"/>
            <a:ext cx="4247992" cy="53401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7881" y="17609"/>
            <a:ext cx="12199881" cy="4391694"/>
          </a:xfrm>
          <a:prstGeom prst="rect">
            <a:avLst/>
          </a:prstGeom>
          <a:gradFill flip="none" rotWithShape="1">
            <a:gsLst>
              <a:gs pos="0">
                <a:srgbClr val="06A187">
                  <a:alpha val="39000"/>
                </a:srgbClr>
              </a:gs>
              <a:gs pos="100000">
                <a:srgbClr val="1471B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4" y="3455877"/>
            <a:ext cx="403134" cy="443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0" y="3504931"/>
            <a:ext cx="395877" cy="43546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75238" y="3585721"/>
            <a:ext cx="2055264" cy="45450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августа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741924" y="3578726"/>
            <a:ext cx="5195047" cy="69009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Екатеринбург, отель «</a:t>
            </a:r>
            <a:r>
              <a:rPr lang="en-US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Ramada</a:t>
            </a:r>
            <a:r>
              <a:rPr lang="ru-RU" sz="18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8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209" y="1536348"/>
            <a:ext cx="10505004" cy="67710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Тематическая секция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«Цифровые сервисы в системе долговременного ухода»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3187798" y="4734457"/>
            <a:ext cx="8067390" cy="1984539"/>
          </a:xfrm>
          <a:noFill/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Агафонова Наталья Григорьевна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исполнительного директора Ассоциации социально ориентированных некоммерческих организация Свердловской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A8BAF1-1735-4B64-82E3-427C99ED7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136" y="4833902"/>
            <a:ext cx="1675125" cy="167512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A940629-0B5D-45A3-8B94-A1E9AB689558}"/>
              </a:ext>
            </a:extLst>
          </p:cNvPr>
          <p:cNvSpPr/>
          <p:nvPr/>
        </p:nvSpPr>
        <p:spPr>
          <a:xfrm>
            <a:off x="4646727" y="328885"/>
            <a:ext cx="2898550" cy="3139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6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СЕМИНАР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0CA00B0-6A3D-46A4-890C-9B4C26C1B4FB}"/>
              </a:ext>
            </a:extLst>
          </p:cNvPr>
          <p:cNvSpPr/>
          <p:nvPr/>
        </p:nvSpPr>
        <p:spPr>
          <a:xfrm>
            <a:off x="2645376" y="655264"/>
            <a:ext cx="6901248" cy="3139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6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«Эффективное управление учреждением социального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40009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77064" y="5847461"/>
            <a:ext cx="908335" cy="8747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233425" y="1947763"/>
            <a:ext cx="3998970" cy="1111411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1290" y="1964930"/>
            <a:ext cx="3911105" cy="105019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кризисных состояний клиентов социальных учреждений (служб) и пациентов медицинских учреждений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12544" y="843058"/>
            <a:ext cx="6932519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Программно-аппаратный  комплекс</a:t>
            </a:r>
          </a:p>
          <a:p>
            <a:pPr marL="0" indent="0">
              <a:buNone/>
            </a:pPr>
            <a:r>
              <a:rPr lang="ru-RU" altLang="ru-RU" sz="2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«Электронная сиделка»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9" name="Нашивка 18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4536129" y="2065310"/>
            <a:ext cx="7457603" cy="1842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реализует технологию обеспечения долговременного ухода за пожилыми гражданами и инвалидами. </a:t>
            </a:r>
          </a:p>
          <a:p>
            <a:pPr marL="0" indent="0">
              <a:buNone/>
            </a:pPr>
            <a:r>
              <a:rPr lang="ru-RU" alt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 «Электронная сиделка» предполагает размещение в помещении, где проживает человек, нуждающийся по состоянию здоровья в постоянном постороннем уходе, специализированной веб-камеры и блока обработки видеосигнала.</a:t>
            </a:r>
          </a:p>
          <a:p>
            <a:pPr marL="0" indent="0">
              <a:buNone/>
            </a:pPr>
            <a:r>
              <a:rPr lang="ru-RU" alt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 обработки видеосигнала выявляет кризисные ситуации (падение с кровати, отсутствие подвижности и т. д.), требующие внимания персонала, осуществляющего уход за человеком, и передает сигнал на пульт диспетчеру, либо на мобильное устройство сотруднику социального учреждения, либо на планшет социального работника.</a:t>
            </a:r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321290" y="6046642"/>
            <a:ext cx="4449886" cy="707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Ключевым результатом внедрения ПАК «Электронная сиделка» является сокращение времени и повышение качества реакции персонала учреждения на возникающие кризисные состояния граждан, нуждающихся в уходе.</a:t>
            </a:r>
          </a:p>
          <a:p>
            <a:pPr marL="0" indent="0">
              <a:buNone/>
            </a:pP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6478" y="1544629"/>
            <a:ext cx="2281859" cy="3956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37D4F72-5C6F-1E50-D5A0-666096F63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6" y="3307590"/>
            <a:ext cx="4334491" cy="22126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45" y="4938506"/>
            <a:ext cx="2192825" cy="1461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9" y="4749441"/>
            <a:ext cx="1972757" cy="19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166671" y="5542116"/>
            <a:ext cx="512945" cy="54418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4576" y="4873404"/>
            <a:ext cx="512945" cy="54418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174744" y="2364997"/>
            <a:ext cx="4057651" cy="1668055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4067" y="2429573"/>
            <a:ext cx="3761269" cy="150769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alt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Предоставление своевременной, комплексной и эффективной помощи ветеранам боевых действий, участникам специальной военной операции (СВО) и членам их семей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12544" y="829698"/>
            <a:ext cx="8023226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система </a:t>
            </a:r>
            <a:b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«Портал помощи ветеранам боевых действий»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360911" y="2364997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4743" y="4185380"/>
            <a:ext cx="512945" cy="54418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270280" y="4209060"/>
            <a:ext cx="4167230" cy="540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подать обращение </a:t>
            </a:r>
            <a:r>
              <a:rPr lang="ru-RU" alt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24/7 в комиссию того муниципального образования, которое выбрал гражданин (Заявитель). </a:t>
            </a:r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274737" y="4873404"/>
            <a:ext cx="4367418" cy="707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комплексное решение трудной жизненной ситуации, как на уровне муниципального образования, так и на областном уровне.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05" y="800981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Рисунок 27"/>
          <p:cNvPicPr/>
          <p:nvPr/>
        </p:nvPicPr>
        <p:blipFill rotWithShape="1">
          <a:blip r:embed="rId6"/>
          <a:srcRect b="42814"/>
          <a:stretch/>
        </p:blipFill>
        <p:spPr bwMode="auto">
          <a:xfrm>
            <a:off x="4642155" y="1825947"/>
            <a:ext cx="3917631" cy="15955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/>
          <a:srcRect b="11864"/>
          <a:stretch/>
        </p:blipFill>
        <p:spPr bwMode="auto">
          <a:xfrm>
            <a:off x="4616504" y="3608848"/>
            <a:ext cx="6506360" cy="27009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Объект 3"/>
          <p:cNvSpPr txBox="1">
            <a:spLocks/>
          </p:cNvSpPr>
          <p:nvPr/>
        </p:nvSpPr>
        <p:spPr>
          <a:xfrm>
            <a:off x="270280" y="5532713"/>
            <a:ext cx="3662236" cy="70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за своевременным решением ситуации.</a:t>
            </a:r>
          </a:p>
        </p:txBody>
      </p:sp>
      <p:sp>
        <p:nvSpPr>
          <p:cNvPr id="35" name="Овал 34"/>
          <p:cNvSpPr/>
          <p:nvPr/>
        </p:nvSpPr>
        <p:spPr>
          <a:xfrm>
            <a:off x="178701" y="6169686"/>
            <a:ext cx="512945" cy="54418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Объект 3"/>
          <p:cNvSpPr txBox="1">
            <a:spLocks/>
          </p:cNvSpPr>
          <p:nvPr/>
        </p:nvSpPr>
        <p:spPr>
          <a:xfrm>
            <a:off x="270280" y="6200786"/>
            <a:ext cx="4367418" cy="70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учет и анализ обращений</a:t>
            </a:r>
          </a:p>
        </p:txBody>
      </p:sp>
    </p:spTree>
    <p:extLst>
      <p:ext uri="{BB962C8B-B14F-4D97-AF65-F5344CB8AC3E}">
        <p14:creationId xmlns:p14="http://schemas.microsoft.com/office/powerpoint/2010/main" val="322309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18186"/>
            <a:ext cx="1511290" cy="62398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11290" y="617601"/>
            <a:ext cx="1819248" cy="26416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>
            <a:off x="0" y="617601"/>
            <a:ext cx="1511290" cy="6240399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063320" y="1818078"/>
            <a:ext cx="5690651" cy="2621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поставщиков социальных услуг</a:t>
            </a:r>
            <a:b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56" y="5993395"/>
            <a:ext cx="761775" cy="7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95512" y="4181516"/>
            <a:ext cx="5582194" cy="21762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данные: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адрес –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info@office-nko.ru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 +7-(343)-227-11-05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01" y="2213376"/>
            <a:ext cx="2232000" cy="223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1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ашивка 26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поставщиков социальных услуг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34502" y="891227"/>
            <a:ext cx="6917268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Планшетные компьютеры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754344" y="2356931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err="1"/>
              <a:t>гогго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9576" y="1570220"/>
            <a:ext cx="11438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40"/>
              </a:spcBef>
            </a:pPr>
            <a:r>
              <a:rPr lang="ru-RU" sz="24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Лицензированные модули программного комплекса информационной системы </a:t>
            </a:r>
          </a:p>
        </p:txBody>
      </p:sp>
      <p:pic>
        <p:nvPicPr>
          <p:cNvPr id="25" name="Picture 4" descr="http://office-nko.ru/wp-content/uploads/2020/08/off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3" y="2249139"/>
            <a:ext cx="871982" cy="8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office-nko.ru/wp-content/uploads/2020/08/track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3" y="3242438"/>
            <a:ext cx="912362" cy="9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office-nko.ru/wp-content/uploads/2020/08/sh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20" y="2281681"/>
            <a:ext cx="859598" cy="8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одержимое 1"/>
          <p:cNvSpPr>
            <a:spLocks/>
          </p:cNvSpPr>
          <p:nvPr/>
        </p:nvSpPr>
        <p:spPr bwMode="auto">
          <a:xfrm>
            <a:off x="1650536" y="2457433"/>
            <a:ext cx="3381431" cy="66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Мобильный офис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работника</a:t>
            </a:r>
          </a:p>
        </p:txBody>
      </p:sp>
      <p:sp>
        <p:nvSpPr>
          <p:cNvPr id="30" name="Содержимое 1"/>
          <p:cNvSpPr>
            <a:spLocks/>
          </p:cNvSpPr>
          <p:nvPr/>
        </p:nvSpPr>
        <p:spPr bwMode="auto">
          <a:xfrm>
            <a:off x="1650536" y="3398031"/>
            <a:ext cx="2970007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трекер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работника (организация, контроль и помощь в нештатных ситуациях)</a:t>
            </a:r>
          </a:p>
        </p:txBody>
      </p:sp>
      <p:sp>
        <p:nvSpPr>
          <p:cNvPr id="31" name="Содержимое 1"/>
          <p:cNvSpPr>
            <a:spLocks/>
          </p:cNvSpPr>
          <p:nvPr/>
        </p:nvSpPr>
        <p:spPr bwMode="auto">
          <a:xfrm>
            <a:off x="6700986" y="2416548"/>
            <a:ext cx="4728432" cy="7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Служебная карта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(возможность оплаты товаров и услуг).</a:t>
            </a:r>
          </a:p>
          <a:p>
            <a:pPr marL="85725"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платёж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(безопасный доступ к товарам и услугам)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2463" y="3255317"/>
            <a:ext cx="733407" cy="6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Содержимое 1"/>
          <p:cNvSpPr>
            <a:spLocks/>
          </p:cNvSpPr>
          <p:nvPr/>
        </p:nvSpPr>
        <p:spPr bwMode="auto">
          <a:xfrm>
            <a:off x="6853685" y="3419614"/>
            <a:ext cx="4092631" cy="6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Мессенджеры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(возможность общения)</a:t>
            </a:r>
          </a:p>
        </p:txBody>
      </p:sp>
    </p:spTree>
    <p:extLst>
      <p:ext uri="{BB962C8B-B14F-4D97-AF65-F5344CB8AC3E}">
        <p14:creationId xmlns:p14="http://schemas.microsoft.com/office/powerpoint/2010/main" val="62440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ашивка 26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поставщиков социальных услуг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34502" y="891227"/>
            <a:ext cx="6917268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3247" y="1364203"/>
            <a:ext cx="11438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40"/>
              </a:spcBef>
            </a:pPr>
            <a:r>
              <a:rPr lang="ru-RU" sz="2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организацией на основании договора определённых видов или функций производственной предпринимательской деятельности другой компании, действующей в нужной области.</a:t>
            </a:r>
          </a:p>
        </p:txBody>
      </p:sp>
      <p:sp>
        <p:nvSpPr>
          <p:cNvPr id="30" name="Содержимое 1"/>
          <p:cNvSpPr>
            <a:spLocks/>
          </p:cNvSpPr>
          <p:nvPr/>
        </p:nvSpPr>
        <p:spPr bwMode="auto">
          <a:xfrm>
            <a:off x="-79891" y="2520880"/>
            <a:ext cx="3068577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algn="r">
              <a:defRPr/>
            </a:pP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Аутсорсинг. Бухгалтерское сопровождение</a:t>
            </a:r>
          </a:p>
          <a:p>
            <a:pPr marL="85725" algn="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 функций организации и ведение бухгалтерского учёта. 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algn="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Передав данные обязанности на аутсорсинг, организация экономит на персонале и не тратит деньги на приобретение специального программного обеспечения. </a:t>
            </a:r>
          </a:p>
          <a:p>
            <a:pPr marL="85725" algn="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Овал 19"/>
          <p:cNvSpPr/>
          <p:nvPr/>
        </p:nvSpPr>
        <p:spPr>
          <a:xfrm>
            <a:off x="4432911" y="2828637"/>
            <a:ext cx="1436540" cy="147813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12" y="2810035"/>
            <a:ext cx="1505495" cy="1441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6" y="2379866"/>
            <a:ext cx="1152000" cy="115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85" y="4123657"/>
            <a:ext cx="1152000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49" y="2379866"/>
            <a:ext cx="1152000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97" y="4251063"/>
            <a:ext cx="1152000" cy="11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32" y="4841652"/>
            <a:ext cx="1152000" cy="1152000"/>
          </a:xfrm>
          <a:prstGeom prst="rect">
            <a:avLst/>
          </a:prstGeom>
        </p:spPr>
      </p:pic>
      <p:sp>
        <p:nvSpPr>
          <p:cNvPr id="35" name="Содержимое 1"/>
          <p:cNvSpPr>
            <a:spLocks/>
          </p:cNvSpPr>
          <p:nvPr/>
        </p:nvSpPr>
        <p:spPr bwMode="auto">
          <a:xfrm>
            <a:off x="57978" y="4255888"/>
            <a:ext cx="2970007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algn="r">
              <a:defRPr/>
            </a:pP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Аутсорсинг. Кадровое сопровождение</a:t>
            </a:r>
          </a:p>
          <a:p>
            <a:pPr marL="85725" algn="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перенос функций организации и ведение кадрового учёта. То есть работники выполняют свои функции для компании, будучи трудоустроенными в другой организации. 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algn="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первую очередь, это позволяет экономить ресурсы на организацию и администрирование их труда, а также использовать внешнюю экспертизу.</a:t>
            </a:r>
          </a:p>
        </p:txBody>
      </p:sp>
      <p:sp>
        <p:nvSpPr>
          <p:cNvPr id="36" name="Содержимое 1"/>
          <p:cNvSpPr>
            <a:spLocks/>
          </p:cNvSpPr>
          <p:nvPr/>
        </p:nvSpPr>
        <p:spPr bwMode="auto">
          <a:xfrm>
            <a:off x="7062213" y="2515141"/>
            <a:ext cx="4782222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Аутсорсинг. Методическое сопровождение.</a:t>
            </a:r>
          </a:p>
          <a:p>
            <a:pPr marL="85725">
              <a:defRPr/>
            </a:pPr>
            <a:r>
              <a:rPr lang="en-US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азработка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методических материалов для включение в работу организации, содействие и проведение обучений для сотрудников организаций, оказание информационной помощи в рамках сферы организации, разработка готовых образцов документов для дальнейшего использования. Также методическое сопровождение информационной системы «КРОН».</a:t>
            </a:r>
            <a:endParaRPr lang="ru-RU" sz="10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одержимое 1"/>
          <p:cNvSpPr>
            <a:spLocks/>
          </p:cNvSpPr>
          <p:nvPr/>
        </p:nvSpPr>
        <p:spPr bwMode="auto">
          <a:xfrm>
            <a:off x="7098263" y="4251063"/>
            <a:ext cx="4633115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Аутсорсинг. Правовое сопровождение.</a:t>
            </a:r>
          </a:p>
          <a:p>
            <a:pPr marL="85725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интересов организации. Сопровождение включает в себя ведение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претензионно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-исковой работы предприятия, подготовка исков, отзывов, жалоб и передача их в судебные органы, подготовка гражданско-правовых договоров.</a:t>
            </a:r>
            <a:endParaRPr lang="ru-RU" sz="10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одержимое 1"/>
          <p:cNvSpPr>
            <a:spLocks/>
          </p:cNvSpPr>
          <p:nvPr/>
        </p:nvSpPr>
        <p:spPr bwMode="auto">
          <a:xfrm>
            <a:off x="3564686" y="5937946"/>
            <a:ext cx="3886316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defRPr/>
            </a:pP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Аутсорсинг. Сопровождение сайта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сайта в сети Интернет включает в себя разработку, оформление, предоставление доменного адреса, наполнение сайта, проведение мониторинга, а также резервное копирование.</a:t>
            </a:r>
            <a:endParaRPr lang="ru-RU" sz="10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96536" y="5484967"/>
            <a:ext cx="2797520" cy="1061207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Содержимое 1"/>
          <p:cNvSpPr>
            <a:spLocks/>
          </p:cNvSpPr>
          <p:nvPr/>
        </p:nvSpPr>
        <p:spPr bwMode="auto">
          <a:xfrm>
            <a:off x="7688633" y="5600245"/>
            <a:ext cx="2968034" cy="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algn="ctr">
              <a:defRPr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Напишите нам и получите более подробную информацию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info@office-nko.ru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151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237910" y="3705418"/>
            <a:ext cx="908335" cy="8747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поставщиков социальных услуг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12545" y="1017121"/>
            <a:ext cx="6932519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Сиделки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6649883" y="2438390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9" t="26824" r="43660" b="53648"/>
          <a:stretch/>
        </p:blipFill>
        <p:spPr>
          <a:xfrm>
            <a:off x="5846961" y="1002747"/>
            <a:ext cx="1180018" cy="106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50" y="926390"/>
            <a:ext cx="1532854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r="1281" b="9015"/>
          <a:stretch/>
        </p:blipFill>
        <p:spPr>
          <a:xfrm>
            <a:off x="4731787" y="2925235"/>
            <a:ext cx="6661420" cy="3195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237909" y="5476629"/>
            <a:ext cx="908335" cy="8747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585726" y="5484688"/>
            <a:ext cx="3927304" cy="73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сможет получать обратную связь через Портал, ведь у клиента есть возможность оценить качество оказанных ему услуг, что формирует рейтинг организации.</a:t>
            </a:r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585726" y="3624378"/>
            <a:ext cx="3827812" cy="70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становиться более открытой для клиентов. Специалисту остаётся лишь подтвердить заявку на услугу, оформить необходимые документы, взяв информацию уже из сформированной заявки и приступить к оказанию услуг.</a:t>
            </a:r>
          </a:p>
        </p:txBody>
      </p:sp>
      <p:sp>
        <p:nvSpPr>
          <p:cNvPr id="22" name="Овал 21"/>
          <p:cNvSpPr/>
          <p:nvPr/>
        </p:nvSpPr>
        <p:spPr>
          <a:xfrm>
            <a:off x="237911" y="2097160"/>
            <a:ext cx="908335" cy="8747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Объект 3"/>
          <p:cNvSpPr txBox="1">
            <a:spLocks/>
          </p:cNvSpPr>
          <p:nvPr/>
        </p:nvSpPr>
        <p:spPr>
          <a:xfrm>
            <a:off x="585726" y="2072137"/>
            <a:ext cx="3927304" cy="73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позволяет организациям, предоставляющим услуги по уходу (постоянному или периодическому присмотру и уходу) публиковать информацию о предоставляемых услугах и специалистах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35" y="901210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8938326" y="2476008"/>
            <a:ext cx="2963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Смотрите видео</a:t>
            </a:r>
          </a:p>
        </p:txBody>
      </p:sp>
    </p:spTree>
    <p:extLst>
      <p:ext uri="{BB962C8B-B14F-4D97-AF65-F5344CB8AC3E}">
        <p14:creationId xmlns:p14="http://schemas.microsoft.com/office/powerpoint/2010/main" val="308992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18186"/>
            <a:ext cx="1511290" cy="62398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11290" y="617601"/>
            <a:ext cx="1819248" cy="26416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>
            <a:off x="0" y="617601"/>
            <a:ext cx="1511290" cy="624039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420914" y="3970483"/>
            <a:ext cx="5582194" cy="21762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данные: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адрес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info@office-nko.ru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 +7-(343)-227-11-05</a:t>
            </a: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8" y="1387502"/>
            <a:ext cx="3004995" cy="287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420914" y="2131675"/>
            <a:ext cx="4731324" cy="988794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ВАШИ ВОПРОСЫ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24" y="4477476"/>
            <a:ext cx="1872000" cy="18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9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задержка 15"/>
          <p:cNvSpPr/>
          <p:nvPr/>
        </p:nvSpPr>
        <p:spPr>
          <a:xfrm>
            <a:off x="606094" y="1000325"/>
            <a:ext cx="1819248" cy="2641647"/>
          </a:xfrm>
          <a:prstGeom prst="flowChartDelay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Блок-схема: задержка 12"/>
          <p:cNvSpPr/>
          <p:nvPr/>
        </p:nvSpPr>
        <p:spPr>
          <a:xfrm rot="10800000">
            <a:off x="9527625" y="3636206"/>
            <a:ext cx="1819248" cy="2641647"/>
          </a:xfrm>
          <a:prstGeom prst="flowChartDelay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273" y="4294249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поставщиков социальных услуг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57354" y="1619365"/>
            <a:ext cx="8470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  <a:b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60419" y="887166"/>
            <a:ext cx="1155299" cy="2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br>
              <a:rPr lang="ru-RU" sz="10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0728480" y="3869400"/>
            <a:ext cx="1155299" cy="2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br>
              <a:rPr lang="ru-RU" sz="10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8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18186"/>
            <a:ext cx="1511290" cy="62398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29" y="2621508"/>
            <a:ext cx="2232000" cy="223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511290" y="617601"/>
            <a:ext cx="1819248" cy="26416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>
            <a:off x="0" y="617601"/>
            <a:ext cx="1511290" cy="6240399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063320" y="1818078"/>
            <a:ext cx="5690651" cy="2621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  <a:b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56" y="5993395"/>
            <a:ext cx="761775" cy="7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95512" y="4181516"/>
            <a:ext cx="5582194" cy="21762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Контактные данные: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адрес –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info@office-nko.ru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 +7-(343)-227-11-05</a:t>
            </a:r>
          </a:p>
        </p:txBody>
      </p:sp>
    </p:spTree>
    <p:extLst>
      <p:ext uri="{BB962C8B-B14F-4D97-AF65-F5344CB8AC3E}">
        <p14:creationId xmlns:p14="http://schemas.microsoft.com/office/powerpoint/2010/main" val="23304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ашивка 26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590549" y="2683631"/>
            <a:ext cx="6546845" cy="3171069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52831" y="3323150"/>
            <a:ext cx="3761269" cy="3100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Оставьте информацию о неблагополучии.</a:t>
            </a:r>
          </a:p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родители злоупотребляют спиртными напитками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34502" y="1009168"/>
            <a:ext cx="6917268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Сообщи о неблагополучии!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87" y="935145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506859" y="2607559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1758" y1="63478" x2="41758" y2="63478"/>
                        <a14:foregroundMark x1="50549" y1="62609" x2="50549" y2="62609"/>
                        <a14:foregroundMark x1="36264" y1="72174" x2="36264" y2="72174"/>
                        <a14:foregroundMark x1="36264" y1="66957" x2="36264" y2="6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21" y="1069447"/>
            <a:ext cx="857846" cy="10840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596" y="2522529"/>
            <a:ext cx="6424183" cy="31453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55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10800000">
            <a:off x="668686" y="3274774"/>
            <a:ext cx="4057651" cy="2095500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6051" y="3568677"/>
            <a:ext cx="3761269" cy="1507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Получите информацию о наличии ТСР и его приобретение на определенное время.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1033665" y="764783"/>
            <a:ext cx="6932519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технических средств реабилитации (ТСР)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360911" y="2364997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06" y="788629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r="19732" b="53882"/>
          <a:stretch/>
        </p:blipFill>
        <p:spPr bwMode="auto">
          <a:xfrm>
            <a:off x="5027148" y="3246135"/>
            <a:ext cx="6565213" cy="2505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46" y="1101175"/>
            <a:ext cx="850559" cy="88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9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ашивка 26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590549" y="2683631"/>
            <a:ext cx="6546845" cy="3171069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70109" y="3446754"/>
            <a:ext cx="3761269" cy="142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одном месте собрана библиотека </a:t>
            </a:r>
            <a:r>
              <a:rPr lang="ru-RU" alt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видеоуроков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разным тематикам. 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34502" y="891227"/>
            <a:ext cx="6917268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</a:t>
            </a:r>
            <a:r>
              <a:rPr lang="ru-RU" altLang="ru-RU" sz="3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видеоуроков</a:t>
            </a: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граждан пожилого возраста 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506859" y="2607559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1729" r="20572" b="26980"/>
          <a:stretch/>
        </p:blipFill>
        <p:spPr>
          <a:xfrm>
            <a:off x="291175" y="1952326"/>
            <a:ext cx="5947091" cy="32329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70" y="1046456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60" y="1330591"/>
            <a:ext cx="1024952" cy="101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24825" r="33960" b="29353"/>
          <a:stretch/>
        </p:blipFill>
        <p:spPr>
          <a:xfrm>
            <a:off x="2608160" y="4166102"/>
            <a:ext cx="5295900" cy="2514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01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233425" y="5494147"/>
            <a:ext cx="908335" cy="874737"/>
          </a:xfrm>
          <a:prstGeom prst="ellipse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174744" y="2364997"/>
            <a:ext cx="4057651" cy="1668055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2934" y="2460502"/>
            <a:ext cx="3761269" cy="150769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alt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поиска специалистов по уходу, которые прошли оценку квалификации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12545" y="1017121"/>
            <a:ext cx="6932519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Сиделки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360911" y="2364997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9" t="26824" r="43660" b="53648"/>
          <a:stretch/>
        </p:blipFill>
        <p:spPr>
          <a:xfrm>
            <a:off x="7600948" y="1031416"/>
            <a:ext cx="1180018" cy="106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78" y="852997"/>
            <a:ext cx="1532854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r="1281" b="9015"/>
          <a:stretch/>
        </p:blipFill>
        <p:spPr>
          <a:xfrm>
            <a:off x="4762913" y="3056629"/>
            <a:ext cx="6661420" cy="3195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233426" y="4388371"/>
            <a:ext cx="908335" cy="874737"/>
          </a:xfrm>
          <a:prstGeom prst="ellipse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617535" y="4608398"/>
            <a:ext cx="3761269" cy="540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услуг по уходу</a:t>
            </a:r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321290" y="5661388"/>
            <a:ext cx="3662236" cy="707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организаций, которые оказывают услуги по уходу</a:t>
            </a:r>
          </a:p>
        </p:txBody>
      </p:sp>
    </p:spTree>
    <p:extLst>
      <p:ext uri="{BB962C8B-B14F-4D97-AF65-F5344CB8AC3E}">
        <p14:creationId xmlns:p14="http://schemas.microsoft.com/office/powerpoint/2010/main" val="60417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ашивка 26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590549" y="2683631"/>
            <a:ext cx="6546845" cy="3171069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70109" y="3446754"/>
            <a:ext cx="3761269" cy="142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объединяет нуждающихся в помощи и тех, кто может эту помощь оказать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34502" y="891227"/>
            <a:ext cx="6917268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Честная благотворительность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506859" y="2607559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53" y="1128959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868" y="2475954"/>
            <a:ext cx="6511891" cy="32367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9" y="1465392"/>
            <a:ext cx="969107" cy="9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85721" y="2393704"/>
            <a:ext cx="3527532" cy="593023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воспользоваться телефоном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70" y="47171"/>
            <a:ext cx="1663109" cy="523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708776" cy="618186"/>
          </a:xfrm>
          <a:prstGeom prst="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1715" y="0"/>
            <a:ext cx="290285" cy="6181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75841"/>
          <a:stretch/>
        </p:blipFill>
        <p:spPr>
          <a:xfrm rot="5400000">
            <a:off x="2388228" y="-2360770"/>
            <a:ext cx="618568" cy="53401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9977094" y="4643094"/>
            <a:ext cx="3969190" cy="46062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получателей социальных услуг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36" y="6015571"/>
            <a:ext cx="738595" cy="7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912545" y="1017121"/>
            <a:ext cx="6932519" cy="51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социальный телефон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430431" y="1544629"/>
            <a:ext cx="10515600" cy="51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360911" y="2364997"/>
            <a:ext cx="2963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Переходите на Портал </a:t>
            </a:r>
          </a:p>
          <a:p>
            <a:pPr algn="ctr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сканируя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1" y="843058"/>
            <a:ext cx="819150" cy="842867"/>
          </a:xfrm>
          <a:prstGeom prst="chevron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05" y="843058"/>
            <a:ext cx="1512000" cy="151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50121" r="29319" b="40561"/>
          <a:stretch/>
        </p:blipFill>
        <p:spPr>
          <a:xfrm>
            <a:off x="4711337" y="2441540"/>
            <a:ext cx="4275438" cy="5272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4495650" y="4301016"/>
            <a:ext cx="78651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1" t="16916" r="34726" b="45519"/>
          <a:stretch/>
        </p:blipFill>
        <p:spPr>
          <a:xfrm>
            <a:off x="185721" y="3318715"/>
            <a:ext cx="4026844" cy="2807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5459243" y="4004504"/>
            <a:ext cx="3527532" cy="593023"/>
          </a:xfrm>
          <a:prstGeom prst="roundRect">
            <a:avLst/>
          </a:prstGeom>
          <a:gradFill flip="none" rotWithShape="1">
            <a:gsLst>
              <a:gs pos="0">
                <a:srgbClr val="06A187"/>
              </a:gs>
              <a:gs pos="100000">
                <a:srgbClr val="1471B7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воспользоваться электронным порталом</a:t>
            </a:r>
          </a:p>
        </p:txBody>
      </p:sp>
    </p:spTree>
    <p:extLst>
      <p:ext uri="{BB962C8B-B14F-4D97-AF65-F5344CB8AC3E}">
        <p14:creationId xmlns:p14="http://schemas.microsoft.com/office/powerpoint/2010/main" val="3275028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811</Words>
  <Application>Microsoft Office PowerPoint</Application>
  <PresentationFormat>Широкоэкранный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Тема Office</vt:lpstr>
      <vt:lpstr>Агафонова Наталья Григорьевна Заместитель исполнительного директора Ассоциации социально ориентированных некоммерческих организация Свердловской области</vt:lpstr>
      <vt:lpstr>Сервисы для поставщиков социальных услуг</vt:lpstr>
      <vt:lpstr>Презентация PowerPoint</vt:lpstr>
      <vt:lpstr>Сервисы для получателей социальных услуг</vt:lpstr>
      <vt:lpstr>Сервисы для получателей социальных услуг</vt:lpstr>
      <vt:lpstr>Сервисы для получателей социальных услуг</vt:lpstr>
      <vt:lpstr>Сервисы для получателей социальных услуг</vt:lpstr>
      <vt:lpstr>Сервисы для получателей социальных услуг</vt:lpstr>
      <vt:lpstr>Сервисы для получателей социальных услуг</vt:lpstr>
      <vt:lpstr>Сервисы для получателей социальных услуг</vt:lpstr>
      <vt:lpstr>Сервисы для получателей социальных услуг</vt:lpstr>
      <vt:lpstr>Презентация PowerPoint</vt:lpstr>
      <vt:lpstr>Сервисы для поставщиков социальных услуг</vt:lpstr>
      <vt:lpstr>Сервисы для поставщиков социальных услуг</vt:lpstr>
      <vt:lpstr>Сервисы для поставщиков социальных услуг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Верховкина Марина Евгеньевна Генеральный директор Центра образовательных услуг «Невский альянс». Кандидат социологических наук, доцент, член экспертного Совета Государственной Думы РФ по дошкольному образованию</dc:title>
  <dc:creator>Account</dc:creator>
  <cp:lastModifiedBy>Account</cp:lastModifiedBy>
  <cp:revision>68</cp:revision>
  <dcterms:created xsi:type="dcterms:W3CDTF">2023-04-14T07:53:02Z</dcterms:created>
  <dcterms:modified xsi:type="dcterms:W3CDTF">2023-08-18T06:14:44Z</dcterms:modified>
</cp:coreProperties>
</file>